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  <p:sldMasterId id="2147483822" r:id="rId2"/>
    <p:sldMasterId id="2147483840" r:id="rId3"/>
    <p:sldMasterId id="2147483858" r:id="rId4"/>
    <p:sldMasterId id="2147483876" r:id="rId5"/>
    <p:sldMasterId id="2147483894" r:id="rId6"/>
    <p:sldMasterId id="2147484080" r:id="rId7"/>
    <p:sldMasterId id="2147484128" r:id="rId8"/>
  </p:sldMasterIdLst>
  <p:notesMasterIdLst>
    <p:notesMasterId r:id="rId28"/>
  </p:notesMasterIdLst>
  <p:sldIdLst>
    <p:sldId id="25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4" r:id="rId20"/>
    <p:sldId id="273" r:id="rId21"/>
    <p:sldId id="275" r:id="rId22"/>
    <p:sldId id="276" r:id="rId23"/>
    <p:sldId id="268" r:id="rId24"/>
    <p:sldId id="269" r:id="rId25"/>
    <p:sldId id="27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E58723-5799-4FCC-BB49-A3CAE6EB6E83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4"/>
            <p14:sldId id="273"/>
            <p14:sldId id="275"/>
            <p14:sldId id="276"/>
            <p14:sldId id="268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FF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305" autoAdjust="0"/>
  </p:normalViewPr>
  <p:slideViewPr>
    <p:cSldViewPr snapToGrid="0">
      <p:cViewPr>
        <p:scale>
          <a:sx n="112" d="100"/>
          <a:sy n="112" d="100"/>
        </p:scale>
        <p:origin x="-5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Всего 2686,8 тыс. рублей   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Инициативные платежи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543</c:v>
                </c:pt>
                <c:pt idx="1">
                  <c:v>3.1</c:v>
                </c:pt>
                <c:pt idx="2">
                  <c:v>268</c:v>
                </c:pt>
                <c:pt idx="3">
                  <c:v>307.5</c:v>
                </c:pt>
                <c:pt idx="4">
                  <c:v>1504</c:v>
                </c:pt>
                <c:pt idx="5">
                  <c:v>95.9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2379,7 </a:t>
            </a:r>
            <a:r>
              <a:rPr lang="ru-RU" sz="1600" dirty="0" smtClean="0"/>
              <a:t>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11508431737339921"/>
          <c:y val="9.162041158485997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Единый сельскохозяйственный налог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565</c:v>
                </c:pt>
                <c:pt idx="1">
                  <c:v>3.2</c:v>
                </c:pt>
                <c:pt idx="2">
                  <c:v>0</c:v>
                </c:pt>
                <c:pt idx="3">
                  <c:v>307.5</c:v>
                </c:pt>
                <c:pt idx="4">
                  <c:v>1504</c:v>
                </c:pt>
                <c:pt idx="5">
                  <c:v>99.6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941562520050964"/>
          <c:y val="2.9631447876642854E-2"/>
          <c:w val="0.36966266864735992"/>
          <c:h val="0.97036855212335715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2399,1 </a:t>
            </a:r>
            <a:r>
              <a:rPr lang="ru-RU" sz="1600" dirty="0" smtClean="0"/>
              <a:t>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8.9036801321337747E-2"/>
          <c:y val="1.83240823169719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Единый сельскохозяйственный налог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584.29999999999995</c:v>
                </c:pt>
                <c:pt idx="1">
                  <c:v>3.3</c:v>
                </c:pt>
                <c:pt idx="2">
                  <c:v>0</c:v>
                </c:pt>
                <c:pt idx="3">
                  <c:v>307.5</c:v>
                </c:pt>
                <c:pt idx="4">
                  <c:v>1504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2.9631447876642861E-2"/>
          <c:w val="0.35854118060956192"/>
          <c:h val="0.9390190411743573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0">
                <a:solidFill>
                  <a:srgbClr val="C00000"/>
                </a:solidFill>
                <a:effectLst/>
              </a:defRPr>
            </a:pPr>
            <a:r>
              <a:rPr lang="ru-RU" sz="1600" i="0" dirty="0">
                <a:solidFill>
                  <a:srgbClr val="C00000"/>
                </a:solidFill>
                <a:effectLst/>
              </a:rPr>
              <a:t>Всего </a:t>
            </a:r>
            <a:r>
              <a:rPr lang="ru-RU" sz="1600" i="0" dirty="0" smtClean="0">
                <a:solidFill>
                  <a:srgbClr val="C00000"/>
                </a:solidFill>
                <a:effectLst/>
              </a:rPr>
              <a:t>18</a:t>
            </a:r>
            <a:r>
              <a:rPr lang="ru-RU" sz="1600" i="0" baseline="0" dirty="0" smtClean="0">
                <a:solidFill>
                  <a:srgbClr val="C00000"/>
                </a:solidFill>
                <a:effectLst/>
              </a:rPr>
              <a:t> 947,5 </a:t>
            </a:r>
            <a:r>
              <a:rPr lang="ru-RU" sz="1600" i="0" dirty="0" smtClean="0">
                <a:solidFill>
                  <a:srgbClr val="C00000"/>
                </a:solidFill>
                <a:effectLst/>
              </a:rPr>
              <a:t>тыс</a:t>
            </a:r>
            <a:r>
              <a:rPr lang="ru-RU" sz="1600" i="0" dirty="0">
                <a:solidFill>
                  <a:srgbClr val="C00000"/>
                </a:solidFill>
                <a:effectLst/>
              </a:rPr>
              <a:t>. рублей    </a:t>
            </a:r>
          </a:p>
        </c:rich>
      </c:tx>
      <c:layout>
        <c:manualLayout>
          <c:xMode val="edge"/>
          <c:yMode val="edge"/>
          <c:x val="0.13371766562974488"/>
          <c:y val="5.5325610979762825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C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Pt>
            <c:idx val="6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экономика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7916.3</c:v>
                </c:pt>
                <c:pt idx="1">
                  <c:v>76.5</c:v>
                </c:pt>
                <c:pt idx="2">
                  <c:v>3290.3</c:v>
                </c:pt>
                <c:pt idx="3">
                  <c:v>6170.2</c:v>
                </c:pt>
                <c:pt idx="4">
                  <c:v>241.7</c:v>
                </c:pt>
                <c:pt idx="5">
                  <c:v>40</c:v>
                </c:pt>
                <c:pt idx="6">
                  <c:v>146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ru-RU" sz="1600" dirty="0">
                <a:solidFill>
                  <a:srgbClr val="C00000"/>
                </a:solidFill>
              </a:rPr>
              <a:t>Всего </a:t>
            </a:r>
            <a:r>
              <a:rPr lang="ru-RU" sz="1600" dirty="0" smtClean="0">
                <a:solidFill>
                  <a:srgbClr val="C00000"/>
                </a:solidFill>
              </a:rPr>
              <a:t>14098,2</a:t>
            </a:r>
            <a:r>
              <a:rPr lang="ru-RU" sz="1600" baseline="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тыс</a:t>
            </a:r>
            <a:r>
              <a:rPr lang="ru-RU" sz="1600" dirty="0">
                <a:solidFill>
                  <a:srgbClr val="C00000"/>
                </a:solidFill>
              </a:rPr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8"/>
            <c:bubble3D val="0"/>
            <c:spPr>
              <a:solidFill>
                <a:srgbClr val="F6B1FD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экономика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7152</c:v>
                </c:pt>
                <c:pt idx="1">
                  <c:v>0</c:v>
                </c:pt>
                <c:pt idx="2">
                  <c:v>2718.6</c:v>
                </c:pt>
                <c:pt idx="3">
                  <c:v>3832.3</c:v>
                </c:pt>
                <c:pt idx="4">
                  <c:v>249.3</c:v>
                </c:pt>
                <c:pt idx="5">
                  <c:v>0</c:v>
                </c:pt>
                <c:pt idx="6">
                  <c:v>146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ru-RU" sz="1600" dirty="0">
                <a:solidFill>
                  <a:srgbClr val="C00000"/>
                </a:solidFill>
              </a:rPr>
              <a:t>Всего </a:t>
            </a:r>
            <a:r>
              <a:rPr lang="ru-RU" sz="1600" dirty="0" smtClean="0">
                <a:solidFill>
                  <a:srgbClr val="C00000"/>
                </a:solidFill>
              </a:rPr>
              <a:t>13</a:t>
            </a:r>
            <a:r>
              <a:rPr lang="ru-RU" sz="1600" baseline="0" dirty="0" smtClean="0">
                <a:solidFill>
                  <a:srgbClr val="C00000"/>
                </a:solidFill>
              </a:rPr>
              <a:t> </a:t>
            </a:r>
            <a:r>
              <a:rPr lang="ru-RU" sz="1600" baseline="0" dirty="0" smtClean="0">
                <a:solidFill>
                  <a:srgbClr val="C00000"/>
                </a:solidFill>
              </a:rPr>
              <a:t>362,5 </a:t>
            </a:r>
            <a:r>
              <a:rPr lang="ru-RU" sz="1600" dirty="0" smtClean="0">
                <a:solidFill>
                  <a:srgbClr val="C00000"/>
                </a:solidFill>
              </a:rPr>
              <a:t>тыс</a:t>
            </a:r>
            <a:r>
              <a:rPr lang="ru-RU" sz="1600" dirty="0">
                <a:solidFill>
                  <a:srgbClr val="C00000"/>
                </a:solidFill>
              </a:rPr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643753767612348E-2"/>
          <c:y val="0.14004793118224959"/>
          <c:w val="0.48316580634974088"/>
          <c:h val="0.799109983450612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экономика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6626.6</c:v>
                </c:pt>
                <c:pt idx="1">
                  <c:v>0</c:v>
                </c:pt>
                <c:pt idx="2">
                  <c:v>2718.6</c:v>
                </c:pt>
                <c:pt idx="3">
                  <c:v>3832.3</c:v>
                </c:pt>
                <c:pt idx="4">
                  <c:v>0</c:v>
                </c:pt>
                <c:pt idx="5">
                  <c:v>0</c:v>
                </c:pt>
                <c:pt idx="6">
                  <c:v>146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3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49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2"/>
                  <c:y val="-0.34670061134744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15207.7</c:v>
                </c:pt>
                <c:pt idx="1">
                  <c:v>411.9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49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2"/>
                  <c:y val="-0.34670061134744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12592.6</c:v>
                </c:pt>
                <c:pt idx="1">
                  <c:v>668.5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49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2"/>
                  <c:y val="-0.34670061134744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12408</c:v>
                </c:pt>
                <c:pt idx="1">
                  <c:v>954.5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18535,6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политика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221,6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6210,2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7737,5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79,5,0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99FF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3270,3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3952" custLinFactNeighborY="-389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80457" custRadScaleInc="-55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39366" custRadScaleRad="128748" custRadScaleInc="43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76494" custScaleY="153440" custRadScaleRad="140403" custRadScaleInc="38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62163" custScaleY="157674" custRadScaleRad="150684" custRadScaleInc="-354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09267" custRadScaleInc="-40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93E7D170-534A-46EE-B356-1D6AEF05DEB9}" type="presOf" srcId="{5D1AFD90-2AB0-44A2-8CC3-6280C4A9325A}" destId="{6423915F-21BD-43BC-9B60-E7CE81B3DC00}" srcOrd="0" destOrd="0" presId="urn:microsoft.com/office/officeart/2005/8/layout/radial1"/>
    <dgm:cxn modelId="{260A77A2-AC4D-4BC7-9120-1C67AC95F27F}" type="presOf" srcId="{50299067-D889-4A72-9742-ECF26188D52B}" destId="{40164DA9-A940-4225-89E4-51D6983F9EB8}" srcOrd="0" destOrd="0" presId="urn:microsoft.com/office/officeart/2005/8/layout/radial1"/>
    <dgm:cxn modelId="{AF440AD2-882C-4BC2-AF4D-68E2A179A676}" type="presOf" srcId="{0066CD48-B5CE-4F25-9A77-4BA8FE434D32}" destId="{1F50DB52-45E2-4D39-B879-BDB9A1780E90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56D79FC9-CA9C-484C-8893-F081EDA76302}" type="presOf" srcId="{BF2B68B5-A2B1-45A1-B97F-96DCCCBADE00}" destId="{8DFEDF81-2C56-4991-AC5F-A9B5F1733857}" srcOrd="0" destOrd="0" presId="urn:microsoft.com/office/officeart/2005/8/layout/radial1"/>
    <dgm:cxn modelId="{F6F58540-5AFB-4882-89DB-B172A7141B32}" type="presOf" srcId="{9F29C900-7787-48FB-9D77-8484C0A8A38D}" destId="{5AF4B050-67AD-45EC-92F0-E34CF669D743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4BA2958A-B126-4839-B6BD-66B4B3F9A44B}" type="presOf" srcId="{074C90A6-348D-47ED-B5EE-172A12F6E2C2}" destId="{B2968A6F-A5AC-46BF-93ED-B8EDEAA991A2}" srcOrd="0" destOrd="0" presId="urn:microsoft.com/office/officeart/2005/8/layout/radial1"/>
    <dgm:cxn modelId="{702594F6-1209-4FA3-A5F7-510BF453BB22}" type="presOf" srcId="{EDEE688D-E571-40BA-B131-B9A712C06B9D}" destId="{8FC0FEE9-96D6-4AA5-B55D-B39E4F31F37A}" srcOrd="1" destOrd="0" presId="urn:microsoft.com/office/officeart/2005/8/layout/radial1"/>
    <dgm:cxn modelId="{C8D469FC-6422-497B-83D6-BA0E803FE6F7}" type="presOf" srcId="{EDEE688D-E571-40BA-B131-B9A712C06B9D}" destId="{9E3E4BE2-B7F9-4EDB-8550-0D5B061EC523}" srcOrd="0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6113F304-B961-4BDF-9BD8-7422CF5B8E67}" type="presOf" srcId="{50299067-D889-4A72-9742-ECF26188D52B}" destId="{E407B458-15B7-4CB8-AD12-34DC1E2392EB}" srcOrd="1" destOrd="0" presId="urn:microsoft.com/office/officeart/2005/8/layout/radial1"/>
    <dgm:cxn modelId="{DBABE581-9398-4F30-A742-228B8D0D688C}" type="presOf" srcId="{A01B82FD-AF69-4D93-827B-78B74233BFBD}" destId="{D9CAF390-F236-4864-8020-8BCCDEFE127C}" srcOrd="0" destOrd="0" presId="urn:microsoft.com/office/officeart/2005/8/layout/radial1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C8CF00C7-489A-4C00-8C1F-A5C0C5D3C789}" type="presOf" srcId="{0066CD48-B5CE-4F25-9A77-4BA8FE434D32}" destId="{1463332A-62C8-4773-ABD2-2DA2880C2AAD}" srcOrd="1" destOrd="0" presId="urn:microsoft.com/office/officeart/2005/8/layout/radial1"/>
    <dgm:cxn modelId="{595505F0-E3BE-4F1F-BEF3-6073494A8027}" type="presOf" srcId="{AB0F4D8D-3213-4B61-82EF-9AEBF7E734D2}" destId="{40441E3F-F26E-4727-8F7C-0C87E9851130}" srcOrd="0" destOrd="0" presId="urn:microsoft.com/office/officeart/2005/8/layout/radial1"/>
    <dgm:cxn modelId="{D5C20BFF-2D79-4EB7-BF05-E114FCDCB098}" type="presOf" srcId="{C89C1B0D-1F00-47BA-A55E-2879C9AC934C}" destId="{D54FBAE8-AB39-4202-BCDE-3DC2ABC8FA4C}" srcOrd="0" destOrd="0" presId="urn:microsoft.com/office/officeart/2005/8/layout/radial1"/>
    <dgm:cxn modelId="{D25ED380-3E6B-4D5D-A57E-B2F1C996C1B6}" type="presOf" srcId="{431CFCAB-EC68-4F42-8790-3AFB3BA106B0}" destId="{88C6EAC7-F063-42F7-A7DE-8C46B565FC17}" srcOrd="0" destOrd="0" presId="urn:microsoft.com/office/officeart/2005/8/layout/radial1"/>
    <dgm:cxn modelId="{CDBEF244-F54B-4A22-94EC-852D74339315}" type="presOf" srcId="{C89C1B0D-1F00-47BA-A55E-2879C9AC934C}" destId="{14A197C0-DB35-47FF-B8B7-D2E4AFFFDFDE}" srcOrd="1" destOrd="0" presId="urn:microsoft.com/office/officeart/2005/8/layout/radial1"/>
    <dgm:cxn modelId="{0D90C990-10D0-4647-8B10-3000B4B72DA5}" type="presOf" srcId="{AB0F4D8D-3213-4B61-82EF-9AEBF7E734D2}" destId="{B1BC96FF-7359-4168-9DC3-56950CCA7FDE}" srcOrd="1" destOrd="0" presId="urn:microsoft.com/office/officeart/2005/8/layout/radial1"/>
    <dgm:cxn modelId="{74E9B288-1B5D-43E5-8466-490CC64DFAE8}" type="presOf" srcId="{E18CC8B0-1983-41BD-882C-3439ED21E6C1}" destId="{A527CC21-991B-4930-A77E-E36584A67069}" srcOrd="0" destOrd="0" presId="urn:microsoft.com/office/officeart/2005/8/layout/radial1"/>
    <dgm:cxn modelId="{7FA14C2F-0BAB-402C-A348-CD7331317EF8}" type="presParOf" srcId="{5AF4B050-67AD-45EC-92F0-E34CF669D743}" destId="{A527CC21-991B-4930-A77E-E36584A67069}" srcOrd="0" destOrd="0" presId="urn:microsoft.com/office/officeart/2005/8/layout/radial1"/>
    <dgm:cxn modelId="{59561CE7-A1DF-4A10-8ABC-21965176A987}" type="presParOf" srcId="{5AF4B050-67AD-45EC-92F0-E34CF669D743}" destId="{9E3E4BE2-B7F9-4EDB-8550-0D5B061EC523}" srcOrd="1" destOrd="0" presId="urn:microsoft.com/office/officeart/2005/8/layout/radial1"/>
    <dgm:cxn modelId="{A55CFCEB-B8EF-4F51-90DA-162D35464CB6}" type="presParOf" srcId="{9E3E4BE2-B7F9-4EDB-8550-0D5B061EC523}" destId="{8FC0FEE9-96D6-4AA5-B55D-B39E4F31F37A}" srcOrd="0" destOrd="0" presId="urn:microsoft.com/office/officeart/2005/8/layout/radial1"/>
    <dgm:cxn modelId="{93DE98CD-C76F-4702-B353-52BA20BA07C8}" type="presParOf" srcId="{5AF4B050-67AD-45EC-92F0-E34CF669D743}" destId="{88C6EAC7-F063-42F7-A7DE-8C46B565FC17}" srcOrd="2" destOrd="0" presId="urn:microsoft.com/office/officeart/2005/8/layout/radial1"/>
    <dgm:cxn modelId="{92D073E3-D4FF-4C62-BE13-4DCB0ECA3A93}" type="presParOf" srcId="{5AF4B050-67AD-45EC-92F0-E34CF669D743}" destId="{D54FBAE8-AB39-4202-BCDE-3DC2ABC8FA4C}" srcOrd="3" destOrd="0" presId="urn:microsoft.com/office/officeart/2005/8/layout/radial1"/>
    <dgm:cxn modelId="{3C1E17F2-45B3-44F1-89C1-80B6F0C677F4}" type="presParOf" srcId="{D54FBAE8-AB39-4202-BCDE-3DC2ABC8FA4C}" destId="{14A197C0-DB35-47FF-B8B7-D2E4AFFFDFDE}" srcOrd="0" destOrd="0" presId="urn:microsoft.com/office/officeart/2005/8/layout/radial1"/>
    <dgm:cxn modelId="{5AC3D971-6AF1-435A-B40E-C1784A942C90}" type="presParOf" srcId="{5AF4B050-67AD-45EC-92F0-E34CF669D743}" destId="{D9CAF390-F236-4864-8020-8BCCDEFE127C}" srcOrd="4" destOrd="0" presId="urn:microsoft.com/office/officeart/2005/8/layout/radial1"/>
    <dgm:cxn modelId="{2DD93CD0-997C-47AF-B029-8A2ADA92E3CB}" type="presParOf" srcId="{5AF4B050-67AD-45EC-92F0-E34CF669D743}" destId="{40441E3F-F26E-4727-8F7C-0C87E9851130}" srcOrd="5" destOrd="0" presId="urn:microsoft.com/office/officeart/2005/8/layout/radial1"/>
    <dgm:cxn modelId="{4FE84A7F-EA3C-4F3D-8E36-E653CC892C89}" type="presParOf" srcId="{40441E3F-F26E-4727-8F7C-0C87E9851130}" destId="{B1BC96FF-7359-4168-9DC3-56950CCA7FDE}" srcOrd="0" destOrd="0" presId="urn:microsoft.com/office/officeart/2005/8/layout/radial1"/>
    <dgm:cxn modelId="{17057D0E-0E18-4962-A72F-14A561AEE37D}" type="presParOf" srcId="{5AF4B050-67AD-45EC-92F0-E34CF669D743}" destId="{6423915F-21BD-43BC-9B60-E7CE81B3DC00}" srcOrd="6" destOrd="0" presId="urn:microsoft.com/office/officeart/2005/8/layout/radial1"/>
    <dgm:cxn modelId="{49D8D342-CBEF-47D1-A5A1-2A7C23A722CF}" type="presParOf" srcId="{5AF4B050-67AD-45EC-92F0-E34CF669D743}" destId="{40164DA9-A940-4225-89E4-51D6983F9EB8}" srcOrd="7" destOrd="0" presId="urn:microsoft.com/office/officeart/2005/8/layout/radial1"/>
    <dgm:cxn modelId="{07E7F363-2012-4B86-9A4E-CD2C77FB72F1}" type="presParOf" srcId="{40164DA9-A940-4225-89E4-51D6983F9EB8}" destId="{E407B458-15B7-4CB8-AD12-34DC1E2392EB}" srcOrd="0" destOrd="0" presId="urn:microsoft.com/office/officeart/2005/8/layout/radial1"/>
    <dgm:cxn modelId="{BE7A7D1B-8AFA-483C-BEDE-B2FB76DC6163}" type="presParOf" srcId="{5AF4B050-67AD-45EC-92F0-E34CF669D743}" destId="{B2968A6F-A5AC-46BF-93ED-B8EDEAA991A2}" srcOrd="8" destOrd="0" presId="urn:microsoft.com/office/officeart/2005/8/layout/radial1"/>
    <dgm:cxn modelId="{6E9DF152-397A-4BDD-A812-C194BA98F5A9}" type="presParOf" srcId="{5AF4B050-67AD-45EC-92F0-E34CF669D743}" destId="{1F50DB52-45E2-4D39-B879-BDB9A1780E90}" srcOrd="9" destOrd="0" presId="urn:microsoft.com/office/officeart/2005/8/layout/radial1"/>
    <dgm:cxn modelId="{95F61E3E-2C7D-43F5-93B0-0777AF1314B8}" type="presParOf" srcId="{1F50DB52-45E2-4D39-B879-BDB9A1780E90}" destId="{1463332A-62C8-4773-ABD2-2DA2880C2AAD}" srcOrd="0" destOrd="0" presId="urn:microsoft.com/office/officeart/2005/8/layout/radial1"/>
    <dgm:cxn modelId="{AA212ABC-F30B-4015-9C71-CFBCAC319592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13429,7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201,6 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3832,3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6677,2 тыс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рублей</a:t>
          </a:r>
          <a:r>
            <a:rPr lang="ru-RU" sz="14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2718,6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99436" custScaleY="70803" custLinFactNeighborX="2784" custLinFactNeighborY="-4165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39366" custRadScaleRad="132463" custRadScaleInc="44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72302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30079" custRadScaleInc="-449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297795B5-6233-49B6-B196-FD4DB31D655A}" type="presOf" srcId="{0066CD48-B5CE-4F25-9A77-4BA8FE434D32}" destId="{1F50DB52-45E2-4D39-B879-BDB9A1780E90}" srcOrd="0" destOrd="0" presId="urn:microsoft.com/office/officeart/2005/8/layout/radial1"/>
    <dgm:cxn modelId="{D7BC17CF-E847-4E2A-A788-8E6C437601B1}" type="presOf" srcId="{50299067-D889-4A72-9742-ECF26188D52B}" destId="{E407B458-15B7-4CB8-AD12-34DC1E2392EB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DAEC28C7-DB0A-4AD6-A997-0B88262ECFDC}" type="presOf" srcId="{AB0F4D8D-3213-4B61-82EF-9AEBF7E734D2}" destId="{40441E3F-F26E-4727-8F7C-0C87E9851130}" srcOrd="0" destOrd="0" presId="urn:microsoft.com/office/officeart/2005/8/layout/radial1"/>
    <dgm:cxn modelId="{3D3F4EDB-5DE4-4739-8541-62BFBF69B2D9}" type="presOf" srcId="{50299067-D889-4A72-9742-ECF26188D52B}" destId="{40164DA9-A940-4225-89E4-51D6983F9EB8}" srcOrd="0" destOrd="0" presId="urn:microsoft.com/office/officeart/2005/8/layout/radial1"/>
    <dgm:cxn modelId="{AFE55F7E-8D3D-44D0-B76A-A5F68180BB11}" type="presOf" srcId="{BF2B68B5-A2B1-45A1-B97F-96DCCCBADE00}" destId="{8DFEDF81-2C56-4991-AC5F-A9B5F1733857}" srcOrd="0" destOrd="0" presId="urn:microsoft.com/office/officeart/2005/8/layout/radial1"/>
    <dgm:cxn modelId="{0DEC421E-C175-45EC-9C7C-2F0BC3C760E0}" type="presOf" srcId="{074C90A6-348D-47ED-B5EE-172A12F6E2C2}" destId="{B2968A6F-A5AC-46BF-93ED-B8EDEAA991A2}" srcOrd="0" destOrd="0" presId="urn:microsoft.com/office/officeart/2005/8/layout/radial1"/>
    <dgm:cxn modelId="{7D78CC63-C7DA-435E-A929-AFB8A5B23930}" type="presOf" srcId="{A01B82FD-AF69-4D93-827B-78B74233BFBD}" destId="{D9CAF390-F236-4864-8020-8BCCDEFE127C}" srcOrd="0" destOrd="0" presId="urn:microsoft.com/office/officeart/2005/8/layout/radial1"/>
    <dgm:cxn modelId="{8C89620D-3653-4C2F-800A-94A10DCB830F}" type="presOf" srcId="{EDEE688D-E571-40BA-B131-B9A712C06B9D}" destId="{9E3E4BE2-B7F9-4EDB-8550-0D5B061EC523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6FDC8BBA-C26F-4D5E-A860-80360AAD35DB}" type="presOf" srcId="{EDEE688D-E571-40BA-B131-B9A712C06B9D}" destId="{8FC0FEE9-96D6-4AA5-B55D-B39E4F31F37A}" srcOrd="1" destOrd="0" presId="urn:microsoft.com/office/officeart/2005/8/layout/radial1"/>
    <dgm:cxn modelId="{87D2A96B-CFC1-4238-AE7C-05896EF79E5E}" type="presOf" srcId="{AB0F4D8D-3213-4B61-82EF-9AEBF7E734D2}" destId="{B1BC96FF-7359-4168-9DC3-56950CCA7FDE}" srcOrd="1" destOrd="0" presId="urn:microsoft.com/office/officeart/2005/8/layout/radial1"/>
    <dgm:cxn modelId="{CF8F9793-933D-4126-980F-BF64837F85D7}" type="presOf" srcId="{C89C1B0D-1F00-47BA-A55E-2879C9AC934C}" destId="{14A197C0-DB35-47FF-B8B7-D2E4AFFFDFDE}" srcOrd="1" destOrd="0" presId="urn:microsoft.com/office/officeart/2005/8/layout/radial1"/>
    <dgm:cxn modelId="{0C94CE7E-F5B1-4999-B61A-B07B15EE3BB1}" type="presOf" srcId="{431CFCAB-EC68-4F42-8790-3AFB3BA106B0}" destId="{88C6EAC7-F063-42F7-A7DE-8C46B565FC17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9C87D9CD-4DAF-4B2E-BF16-816C2FAC0042}" type="presOf" srcId="{9F29C900-7787-48FB-9D77-8484C0A8A38D}" destId="{5AF4B050-67AD-45EC-92F0-E34CF669D743}" srcOrd="0" destOrd="0" presId="urn:microsoft.com/office/officeart/2005/8/layout/radial1"/>
    <dgm:cxn modelId="{2C041B10-41EA-4976-9434-144E59646997}" type="presOf" srcId="{E18CC8B0-1983-41BD-882C-3439ED21E6C1}" destId="{A527CC21-991B-4930-A77E-E36584A67069}" srcOrd="0" destOrd="0" presId="urn:microsoft.com/office/officeart/2005/8/layout/radial1"/>
    <dgm:cxn modelId="{B61F786A-4E0D-4449-9E0E-3AF450A68A60}" type="presOf" srcId="{C89C1B0D-1F00-47BA-A55E-2879C9AC934C}" destId="{D54FBAE8-AB39-4202-BCDE-3DC2ABC8FA4C}" srcOrd="0" destOrd="0" presId="urn:microsoft.com/office/officeart/2005/8/layout/radial1"/>
    <dgm:cxn modelId="{6C554E8B-3507-40C0-91CF-BFA27F4B8B0C}" type="presOf" srcId="{5D1AFD90-2AB0-44A2-8CC3-6280C4A9325A}" destId="{6423915F-21BD-43BC-9B60-E7CE81B3DC00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6E4E33EB-3E7B-49C1-84BC-D347FA12541F}" type="presOf" srcId="{0066CD48-B5CE-4F25-9A77-4BA8FE434D32}" destId="{1463332A-62C8-4773-ABD2-2DA2880C2AAD}" srcOrd="1" destOrd="0" presId="urn:microsoft.com/office/officeart/2005/8/layout/radial1"/>
    <dgm:cxn modelId="{5A6F34FD-6E85-4955-BDA8-B3D36580E457}" type="presParOf" srcId="{5AF4B050-67AD-45EC-92F0-E34CF669D743}" destId="{A527CC21-991B-4930-A77E-E36584A67069}" srcOrd="0" destOrd="0" presId="urn:microsoft.com/office/officeart/2005/8/layout/radial1"/>
    <dgm:cxn modelId="{44F6EB1C-13D9-4159-A0B3-F721E1AFC54F}" type="presParOf" srcId="{5AF4B050-67AD-45EC-92F0-E34CF669D743}" destId="{9E3E4BE2-B7F9-4EDB-8550-0D5B061EC523}" srcOrd="1" destOrd="0" presId="urn:microsoft.com/office/officeart/2005/8/layout/radial1"/>
    <dgm:cxn modelId="{9CDE03DE-084F-408D-B7CA-54252CE65756}" type="presParOf" srcId="{9E3E4BE2-B7F9-4EDB-8550-0D5B061EC523}" destId="{8FC0FEE9-96D6-4AA5-B55D-B39E4F31F37A}" srcOrd="0" destOrd="0" presId="urn:microsoft.com/office/officeart/2005/8/layout/radial1"/>
    <dgm:cxn modelId="{C6AA5DD8-4BA4-476A-9622-3C8FD6BF96FF}" type="presParOf" srcId="{5AF4B050-67AD-45EC-92F0-E34CF669D743}" destId="{88C6EAC7-F063-42F7-A7DE-8C46B565FC17}" srcOrd="2" destOrd="0" presId="urn:microsoft.com/office/officeart/2005/8/layout/radial1"/>
    <dgm:cxn modelId="{F346CFD5-7B07-4292-9CA3-501B97B6C89E}" type="presParOf" srcId="{5AF4B050-67AD-45EC-92F0-E34CF669D743}" destId="{D54FBAE8-AB39-4202-BCDE-3DC2ABC8FA4C}" srcOrd="3" destOrd="0" presId="urn:microsoft.com/office/officeart/2005/8/layout/radial1"/>
    <dgm:cxn modelId="{3B3AD9A0-A0BE-4108-8AEF-BF012F2BDAAD}" type="presParOf" srcId="{D54FBAE8-AB39-4202-BCDE-3DC2ABC8FA4C}" destId="{14A197C0-DB35-47FF-B8B7-D2E4AFFFDFDE}" srcOrd="0" destOrd="0" presId="urn:microsoft.com/office/officeart/2005/8/layout/radial1"/>
    <dgm:cxn modelId="{579BE150-F983-4788-98A5-B08917435CE2}" type="presParOf" srcId="{5AF4B050-67AD-45EC-92F0-E34CF669D743}" destId="{D9CAF390-F236-4864-8020-8BCCDEFE127C}" srcOrd="4" destOrd="0" presId="urn:microsoft.com/office/officeart/2005/8/layout/radial1"/>
    <dgm:cxn modelId="{75D06985-8A40-4E4B-8083-3103E307B503}" type="presParOf" srcId="{5AF4B050-67AD-45EC-92F0-E34CF669D743}" destId="{40441E3F-F26E-4727-8F7C-0C87E9851130}" srcOrd="5" destOrd="0" presId="urn:microsoft.com/office/officeart/2005/8/layout/radial1"/>
    <dgm:cxn modelId="{042C05DA-1741-4888-90DC-6CA22F9D9F3B}" type="presParOf" srcId="{40441E3F-F26E-4727-8F7C-0C87E9851130}" destId="{B1BC96FF-7359-4168-9DC3-56950CCA7FDE}" srcOrd="0" destOrd="0" presId="urn:microsoft.com/office/officeart/2005/8/layout/radial1"/>
    <dgm:cxn modelId="{87C82286-5110-48BA-8FB0-17CD0CD11C39}" type="presParOf" srcId="{5AF4B050-67AD-45EC-92F0-E34CF669D743}" destId="{6423915F-21BD-43BC-9B60-E7CE81B3DC00}" srcOrd="6" destOrd="0" presId="urn:microsoft.com/office/officeart/2005/8/layout/radial1"/>
    <dgm:cxn modelId="{828B81F0-8E07-48E4-8474-0838359FEFD7}" type="presParOf" srcId="{5AF4B050-67AD-45EC-92F0-E34CF669D743}" destId="{40164DA9-A940-4225-89E4-51D6983F9EB8}" srcOrd="7" destOrd="0" presId="urn:microsoft.com/office/officeart/2005/8/layout/radial1"/>
    <dgm:cxn modelId="{3AC42E2F-0102-4125-972E-22E1B3DF0C86}" type="presParOf" srcId="{40164DA9-A940-4225-89E4-51D6983F9EB8}" destId="{E407B458-15B7-4CB8-AD12-34DC1E2392EB}" srcOrd="0" destOrd="0" presId="urn:microsoft.com/office/officeart/2005/8/layout/radial1"/>
    <dgm:cxn modelId="{39B564F5-D55B-4714-9FE3-D72BDE92C5C9}" type="presParOf" srcId="{5AF4B050-67AD-45EC-92F0-E34CF669D743}" destId="{B2968A6F-A5AC-46BF-93ED-B8EDEAA991A2}" srcOrd="8" destOrd="0" presId="urn:microsoft.com/office/officeart/2005/8/layout/radial1"/>
    <dgm:cxn modelId="{D46899B4-F67A-4B3D-B056-2CAA6C23F6ED}" type="presParOf" srcId="{5AF4B050-67AD-45EC-92F0-E34CF669D743}" destId="{1F50DB52-45E2-4D39-B879-BDB9A1780E90}" srcOrd="9" destOrd="0" presId="urn:microsoft.com/office/officeart/2005/8/layout/radial1"/>
    <dgm:cxn modelId="{AE4C30A2-237B-4284-9C8A-BC9C5B0F0D5B}" type="presParOf" srcId="{1F50DB52-45E2-4D39-B879-BDB9A1780E90}" destId="{1463332A-62C8-4773-ABD2-2DA2880C2AAD}" srcOrd="0" destOrd="0" presId="urn:microsoft.com/office/officeart/2005/8/layout/radial1"/>
    <dgm:cxn modelId="{FAC1B612-EDA1-457E-8483-487AF40B99AB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13362,5,2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146,0 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3832,3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929,7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rgbClr val="FF99FF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2500,0 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717" custLinFactNeighborY="-362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18820" custRadScaleRad="120845" custRadScaleInc="45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74128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29644" custRadScaleInc="-44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ADF5CD7F-807C-4D12-83B5-3817580D4D59}" type="presOf" srcId="{431CFCAB-EC68-4F42-8790-3AFB3BA106B0}" destId="{88C6EAC7-F063-42F7-A7DE-8C46B565FC17}" srcOrd="0" destOrd="0" presId="urn:microsoft.com/office/officeart/2005/8/layout/radial1"/>
    <dgm:cxn modelId="{A8215D19-F3A1-4BC3-93F2-FD8E07223716}" type="presOf" srcId="{C89C1B0D-1F00-47BA-A55E-2879C9AC934C}" destId="{14A197C0-DB35-47FF-B8B7-D2E4AFFFDFDE}" srcOrd="1" destOrd="0" presId="urn:microsoft.com/office/officeart/2005/8/layout/radial1"/>
    <dgm:cxn modelId="{D7977FFF-0889-48FD-B1CC-CD82493A422C}" type="presOf" srcId="{9F29C900-7787-48FB-9D77-8484C0A8A38D}" destId="{5AF4B050-67AD-45EC-92F0-E34CF669D743}" srcOrd="0" destOrd="0" presId="urn:microsoft.com/office/officeart/2005/8/layout/radial1"/>
    <dgm:cxn modelId="{916CF1E4-3784-487E-A464-CA349CCF7374}" type="presOf" srcId="{BF2B68B5-A2B1-45A1-B97F-96DCCCBADE00}" destId="{8DFEDF81-2C56-4991-AC5F-A9B5F1733857}" srcOrd="0" destOrd="0" presId="urn:microsoft.com/office/officeart/2005/8/layout/radial1"/>
    <dgm:cxn modelId="{EF9E66F7-298E-4CDF-B92C-DA924D4F8056}" type="presOf" srcId="{EDEE688D-E571-40BA-B131-B9A712C06B9D}" destId="{9E3E4BE2-B7F9-4EDB-8550-0D5B061EC523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3E767188-D018-49BF-9DD0-09516391ABE0}" type="presOf" srcId="{50299067-D889-4A72-9742-ECF26188D52B}" destId="{40164DA9-A940-4225-89E4-51D6983F9EB8}" srcOrd="0" destOrd="0" presId="urn:microsoft.com/office/officeart/2005/8/layout/radial1"/>
    <dgm:cxn modelId="{0BE265B0-8DD7-4483-9796-DB1DCEFAA5CA}" type="presOf" srcId="{C89C1B0D-1F00-47BA-A55E-2879C9AC934C}" destId="{D54FBAE8-AB39-4202-BCDE-3DC2ABC8FA4C}" srcOrd="0" destOrd="0" presId="urn:microsoft.com/office/officeart/2005/8/layout/radial1"/>
    <dgm:cxn modelId="{EFFC56C0-ADEC-4819-BBCD-A58B1C1D3F44}" type="presOf" srcId="{EDEE688D-E571-40BA-B131-B9A712C06B9D}" destId="{8FC0FEE9-96D6-4AA5-B55D-B39E4F31F37A}" srcOrd="1" destOrd="0" presId="urn:microsoft.com/office/officeart/2005/8/layout/radial1"/>
    <dgm:cxn modelId="{55F8DC3E-BCEF-424E-B6F7-E9C5634CF8A5}" type="presOf" srcId="{AB0F4D8D-3213-4B61-82EF-9AEBF7E734D2}" destId="{B1BC96FF-7359-4168-9DC3-56950CCA7FDE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2F1955AA-E73C-45A7-BF56-4A97B0395EFF}" type="presOf" srcId="{AB0F4D8D-3213-4B61-82EF-9AEBF7E734D2}" destId="{40441E3F-F26E-4727-8F7C-0C87E9851130}" srcOrd="0" destOrd="0" presId="urn:microsoft.com/office/officeart/2005/8/layout/radial1"/>
    <dgm:cxn modelId="{C9F3F67A-AD5C-4B12-A50F-C03A4966B473}" type="presOf" srcId="{A01B82FD-AF69-4D93-827B-78B74233BFBD}" destId="{D9CAF390-F236-4864-8020-8BCCDEFE127C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499AFDC9-01C5-485B-8B15-4EC7BAF07891}" type="presOf" srcId="{5D1AFD90-2AB0-44A2-8CC3-6280C4A9325A}" destId="{6423915F-21BD-43BC-9B60-E7CE81B3DC00}" srcOrd="0" destOrd="0" presId="urn:microsoft.com/office/officeart/2005/8/layout/radial1"/>
    <dgm:cxn modelId="{29AF1A65-BEBE-4252-9574-B117BEC6EF5B}" type="presOf" srcId="{50299067-D889-4A72-9742-ECF26188D52B}" destId="{E407B458-15B7-4CB8-AD12-34DC1E2392EB}" srcOrd="1" destOrd="0" presId="urn:microsoft.com/office/officeart/2005/8/layout/radial1"/>
    <dgm:cxn modelId="{2DD958DB-D48A-4EC2-903C-9A582F4BD01F}" type="presOf" srcId="{0066CD48-B5CE-4F25-9A77-4BA8FE434D32}" destId="{1F50DB52-45E2-4D39-B879-BDB9A1780E90}" srcOrd="0" destOrd="0" presId="urn:microsoft.com/office/officeart/2005/8/layout/radial1"/>
    <dgm:cxn modelId="{02A7D2EC-3DBE-4A5C-90C0-5EB25513D311}" type="presOf" srcId="{E18CC8B0-1983-41BD-882C-3439ED21E6C1}" destId="{A527CC21-991B-4930-A77E-E36584A67069}" srcOrd="0" destOrd="0" presId="urn:microsoft.com/office/officeart/2005/8/layout/radial1"/>
    <dgm:cxn modelId="{8EC18038-7D8C-4C3E-A589-3960C9C594C4}" type="presOf" srcId="{0066CD48-B5CE-4F25-9A77-4BA8FE434D32}" destId="{1463332A-62C8-4773-ABD2-2DA2880C2AAD}" srcOrd="1" destOrd="0" presId="urn:microsoft.com/office/officeart/2005/8/layout/radial1"/>
    <dgm:cxn modelId="{EE4731A6-9FCC-4825-B764-E551D1AFEDB7}" type="presOf" srcId="{074C90A6-348D-47ED-B5EE-172A12F6E2C2}" destId="{B2968A6F-A5AC-46BF-93ED-B8EDEAA991A2}" srcOrd="0" destOrd="0" presId="urn:microsoft.com/office/officeart/2005/8/layout/radial1"/>
    <dgm:cxn modelId="{256476BC-93B5-4D64-8BE7-3E0D340E4E13}" type="presParOf" srcId="{5AF4B050-67AD-45EC-92F0-E34CF669D743}" destId="{A527CC21-991B-4930-A77E-E36584A67069}" srcOrd="0" destOrd="0" presId="urn:microsoft.com/office/officeart/2005/8/layout/radial1"/>
    <dgm:cxn modelId="{D7128C92-BEDB-4040-899B-0E42B1FA9997}" type="presParOf" srcId="{5AF4B050-67AD-45EC-92F0-E34CF669D743}" destId="{9E3E4BE2-B7F9-4EDB-8550-0D5B061EC523}" srcOrd="1" destOrd="0" presId="urn:microsoft.com/office/officeart/2005/8/layout/radial1"/>
    <dgm:cxn modelId="{630E3BD8-6BFE-49EA-B19E-257A2FC3E971}" type="presParOf" srcId="{9E3E4BE2-B7F9-4EDB-8550-0D5B061EC523}" destId="{8FC0FEE9-96D6-4AA5-B55D-B39E4F31F37A}" srcOrd="0" destOrd="0" presId="urn:microsoft.com/office/officeart/2005/8/layout/radial1"/>
    <dgm:cxn modelId="{E72DE8F4-CAE6-48A0-81C2-D52F8E8278DE}" type="presParOf" srcId="{5AF4B050-67AD-45EC-92F0-E34CF669D743}" destId="{88C6EAC7-F063-42F7-A7DE-8C46B565FC17}" srcOrd="2" destOrd="0" presId="urn:microsoft.com/office/officeart/2005/8/layout/radial1"/>
    <dgm:cxn modelId="{712A1D60-EF43-427E-96CB-81FEB3C7DF3B}" type="presParOf" srcId="{5AF4B050-67AD-45EC-92F0-E34CF669D743}" destId="{D54FBAE8-AB39-4202-BCDE-3DC2ABC8FA4C}" srcOrd="3" destOrd="0" presId="urn:microsoft.com/office/officeart/2005/8/layout/radial1"/>
    <dgm:cxn modelId="{43B12915-5F61-47A4-B517-51249A6B29E5}" type="presParOf" srcId="{D54FBAE8-AB39-4202-BCDE-3DC2ABC8FA4C}" destId="{14A197C0-DB35-47FF-B8B7-D2E4AFFFDFDE}" srcOrd="0" destOrd="0" presId="urn:microsoft.com/office/officeart/2005/8/layout/radial1"/>
    <dgm:cxn modelId="{B53626E1-2E5A-4D56-B2F0-FA7CC8A6CCF9}" type="presParOf" srcId="{5AF4B050-67AD-45EC-92F0-E34CF669D743}" destId="{D9CAF390-F236-4864-8020-8BCCDEFE127C}" srcOrd="4" destOrd="0" presId="urn:microsoft.com/office/officeart/2005/8/layout/radial1"/>
    <dgm:cxn modelId="{6A49A1DA-5A01-4864-9BDF-1E87A6813460}" type="presParOf" srcId="{5AF4B050-67AD-45EC-92F0-E34CF669D743}" destId="{40441E3F-F26E-4727-8F7C-0C87E9851130}" srcOrd="5" destOrd="0" presId="urn:microsoft.com/office/officeart/2005/8/layout/radial1"/>
    <dgm:cxn modelId="{368C4A43-B9DC-4D7B-92C9-9F35E3FD9274}" type="presParOf" srcId="{40441E3F-F26E-4727-8F7C-0C87E9851130}" destId="{B1BC96FF-7359-4168-9DC3-56950CCA7FDE}" srcOrd="0" destOrd="0" presId="urn:microsoft.com/office/officeart/2005/8/layout/radial1"/>
    <dgm:cxn modelId="{C6708F5F-2905-4D26-882F-43646AE2324E}" type="presParOf" srcId="{5AF4B050-67AD-45EC-92F0-E34CF669D743}" destId="{6423915F-21BD-43BC-9B60-E7CE81B3DC00}" srcOrd="6" destOrd="0" presId="urn:microsoft.com/office/officeart/2005/8/layout/radial1"/>
    <dgm:cxn modelId="{2C1EE89A-F09B-4188-A226-B42D258A5D07}" type="presParOf" srcId="{5AF4B050-67AD-45EC-92F0-E34CF669D743}" destId="{40164DA9-A940-4225-89E4-51D6983F9EB8}" srcOrd="7" destOrd="0" presId="urn:microsoft.com/office/officeart/2005/8/layout/radial1"/>
    <dgm:cxn modelId="{4F987079-4990-4BC8-96BC-A802AF12C39E}" type="presParOf" srcId="{40164DA9-A940-4225-89E4-51D6983F9EB8}" destId="{E407B458-15B7-4CB8-AD12-34DC1E2392EB}" srcOrd="0" destOrd="0" presId="urn:microsoft.com/office/officeart/2005/8/layout/radial1"/>
    <dgm:cxn modelId="{539C913F-6B3E-444E-B829-6C7F0A34198B}" type="presParOf" srcId="{5AF4B050-67AD-45EC-92F0-E34CF669D743}" destId="{B2968A6F-A5AC-46BF-93ED-B8EDEAA991A2}" srcOrd="8" destOrd="0" presId="urn:microsoft.com/office/officeart/2005/8/layout/radial1"/>
    <dgm:cxn modelId="{51188C33-6C39-4742-9FA4-3C3339EF5E5B}" type="presParOf" srcId="{5AF4B050-67AD-45EC-92F0-E34CF669D743}" destId="{1F50DB52-45E2-4D39-B879-BDB9A1780E90}" srcOrd="9" destOrd="0" presId="urn:microsoft.com/office/officeart/2005/8/layout/radial1"/>
    <dgm:cxn modelId="{589A2B49-BD05-4AA0-8652-C0FE89AC5A4C}" type="presParOf" srcId="{1F50DB52-45E2-4D39-B879-BDB9A1780E90}" destId="{1463332A-62C8-4773-ABD2-2DA2880C2AAD}" srcOrd="0" destOrd="0" presId="urn:microsoft.com/office/officeart/2005/8/layout/radial1"/>
    <dgm:cxn modelId="{2C806811-9476-4149-BFBD-2E0F48E8319F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3374370" y="2159020"/>
          <a:ext cx="3300196" cy="1259867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18535,6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57673" y="2343523"/>
        <a:ext cx="2333590" cy="890861"/>
      </dsp:txXfrm>
    </dsp:sp>
    <dsp:sp modelId="{9E3E4BE2-B7F9-4EDB-8550-0D5B061EC523}">
      <dsp:nvSpPr>
        <dsp:cNvPr id="0" name=""/>
        <dsp:cNvSpPr/>
      </dsp:nvSpPr>
      <dsp:spPr>
        <a:xfrm rot="14542609">
          <a:off x="4601379" y="2094595"/>
          <a:ext cx="136414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136414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666175" y="2107383"/>
        <a:ext cx="6820" cy="6820"/>
      </dsp:txXfrm>
    </dsp:sp>
    <dsp:sp modelId="{88C6EAC7-F063-42F7-A7DE-8C46B565FC17}">
      <dsp:nvSpPr>
        <dsp:cNvPr id="0" name=""/>
        <dsp:cNvSpPr/>
      </dsp:nvSpPr>
      <dsp:spPr>
        <a:xfrm>
          <a:off x="2858242" y="339661"/>
          <a:ext cx="2688991" cy="175802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221,6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52036" y="597118"/>
        <a:ext cx="1901403" cy="1243113"/>
      </dsp:txXfrm>
    </dsp:sp>
    <dsp:sp modelId="{D54FBAE8-AB39-4202-BCDE-3DC2ABC8FA4C}">
      <dsp:nvSpPr>
        <dsp:cNvPr id="0" name=""/>
        <dsp:cNvSpPr/>
      </dsp:nvSpPr>
      <dsp:spPr>
        <a:xfrm rot="8467718">
          <a:off x="3667133" y="3571798"/>
          <a:ext cx="732116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32116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14888" y="3569693"/>
        <a:ext cx="36605" cy="36605"/>
      </dsp:txXfrm>
    </dsp:sp>
    <dsp:sp modelId="{D9CAF390-F236-4864-8020-8BCCDEFE127C}">
      <dsp:nvSpPr>
        <dsp:cNvPr id="0" name=""/>
        <dsp:cNvSpPr/>
      </dsp:nvSpPr>
      <dsp:spPr>
        <a:xfrm>
          <a:off x="659133" y="3540440"/>
          <a:ext cx="3789620" cy="247987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6210,2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14110" y="3903609"/>
        <a:ext cx="2679666" cy="1753538"/>
      </dsp:txXfrm>
    </dsp:sp>
    <dsp:sp modelId="{40441E3F-F26E-4727-8F7C-0C87E9851130}">
      <dsp:nvSpPr>
        <dsp:cNvPr id="0" name=""/>
        <dsp:cNvSpPr/>
      </dsp:nvSpPr>
      <dsp:spPr>
        <a:xfrm rot="11319036">
          <a:off x="3208832" y="2518160"/>
          <a:ext cx="284398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284398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3921" y="2527248"/>
        <a:ext cx="14219" cy="14219"/>
      </dsp:txXfrm>
    </dsp:sp>
    <dsp:sp modelId="{6423915F-21BD-43BC-9B60-E7CE81B3DC00}">
      <dsp:nvSpPr>
        <dsp:cNvPr id="0" name=""/>
        <dsp:cNvSpPr/>
      </dsp:nvSpPr>
      <dsp:spPr>
        <a:xfrm>
          <a:off x="93424" y="912493"/>
          <a:ext cx="3140531" cy="273030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7737,5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53344" y="1312337"/>
        <a:ext cx="2220691" cy="1930620"/>
      </dsp:txXfrm>
    </dsp:sp>
    <dsp:sp modelId="{40164DA9-A940-4225-89E4-51D6983F9EB8}">
      <dsp:nvSpPr>
        <dsp:cNvPr id="0" name=""/>
        <dsp:cNvSpPr/>
      </dsp:nvSpPr>
      <dsp:spPr>
        <a:xfrm rot="77889">
          <a:off x="6671640" y="2812530"/>
          <a:ext cx="216076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216076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74276" y="2823326"/>
        <a:ext cx="10803" cy="10803"/>
      </dsp:txXfrm>
    </dsp:sp>
    <dsp:sp modelId="{B2968A6F-A5AC-46BF-93ED-B8EDEAA991A2}">
      <dsp:nvSpPr>
        <dsp:cNvPr id="0" name=""/>
        <dsp:cNvSpPr/>
      </dsp:nvSpPr>
      <dsp:spPr>
        <a:xfrm>
          <a:off x="6887297" y="1461037"/>
          <a:ext cx="2885525" cy="280564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79,5,0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309872" y="1871915"/>
        <a:ext cx="2040375" cy="1983892"/>
      </dsp:txXfrm>
    </dsp:sp>
    <dsp:sp modelId="{1F50DB52-45E2-4D39-B879-BDB9A1780E90}">
      <dsp:nvSpPr>
        <dsp:cNvPr id="0" name=""/>
        <dsp:cNvSpPr/>
      </dsp:nvSpPr>
      <dsp:spPr>
        <a:xfrm rot="3555302">
          <a:off x="5205493" y="3711239"/>
          <a:ext cx="754407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54407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63836" y="3708577"/>
        <a:ext cx="37720" cy="37720"/>
      </dsp:txXfrm>
    </dsp:sp>
    <dsp:sp modelId="{8DFEDF81-2C56-4991-AC5F-A9B5F1733857}">
      <dsp:nvSpPr>
        <dsp:cNvPr id="0" name=""/>
        <dsp:cNvSpPr/>
      </dsp:nvSpPr>
      <dsp:spPr>
        <a:xfrm>
          <a:off x="4652562" y="3992734"/>
          <a:ext cx="3381817" cy="2027410"/>
        </a:xfrm>
        <a:prstGeom prst="ellips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3270,3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47818" y="4289641"/>
        <a:ext cx="2391305" cy="1433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2810162" y="2096278"/>
          <a:ext cx="3578150" cy="127030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13429,7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34170" y="2282309"/>
        <a:ext cx="2530134" cy="898239"/>
      </dsp:txXfrm>
    </dsp:sp>
    <dsp:sp modelId="{9E3E4BE2-B7F9-4EDB-8550-0D5B061EC523}">
      <dsp:nvSpPr>
        <dsp:cNvPr id="0" name=""/>
        <dsp:cNvSpPr/>
      </dsp:nvSpPr>
      <dsp:spPr>
        <a:xfrm rot="16336518">
          <a:off x="4606172" y="2059643"/>
          <a:ext cx="3810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38109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24274" y="2076349"/>
        <a:ext cx="1905" cy="1905"/>
      </dsp:txXfrm>
    </dsp:sp>
    <dsp:sp modelId="{88C6EAC7-F063-42F7-A7DE-8C46B565FC17}">
      <dsp:nvSpPr>
        <dsp:cNvPr id="0" name=""/>
        <dsp:cNvSpPr/>
      </dsp:nvSpPr>
      <dsp:spPr>
        <a:xfrm>
          <a:off x="3305556" y="285973"/>
          <a:ext cx="2711260" cy="177258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201,6 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02611" y="545562"/>
        <a:ext cx="1917150" cy="1253409"/>
      </dsp:txXfrm>
    </dsp:sp>
    <dsp:sp modelId="{D54FBAE8-AB39-4202-BCDE-3DC2ABC8FA4C}">
      <dsp:nvSpPr>
        <dsp:cNvPr id="0" name=""/>
        <dsp:cNvSpPr/>
      </dsp:nvSpPr>
      <dsp:spPr>
        <a:xfrm rot="8428033">
          <a:off x="3167974" y="3557511"/>
          <a:ext cx="817832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817832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56444" y="3554724"/>
        <a:ext cx="40891" cy="40891"/>
      </dsp:txXfrm>
    </dsp:sp>
    <dsp:sp modelId="{D9CAF390-F236-4864-8020-8BCCDEFE127C}">
      <dsp:nvSpPr>
        <dsp:cNvPr id="0" name=""/>
        <dsp:cNvSpPr/>
      </dsp:nvSpPr>
      <dsp:spPr>
        <a:xfrm>
          <a:off x="164009" y="3564873"/>
          <a:ext cx="3821004" cy="250041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3832,3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23582" y="3931050"/>
        <a:ext cx="2701858" cy="1768059"/>
      </dsp:txXfrm>
    </dsp:sp>
    <dsp:sp modelId="{40441E3F-F26E-4727-8F7C-0C87E9851130}">
      <dsp:nvSpPr>
        <dsp:cNvPr id="0" name=""/>
        <dsp:cNvSpPr/>
      </dsp:nvSpPr>
      <dsp:spPr>
        <a:xfrm rot="11770990">
          <a:off x="2724867" y="2242233"/>
          <a:ext cx="49909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99094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61937" y="2247414"/>
        <a:ext cx="24954" cy="24954"/>
      </dsp:txXfrm>
    </dsp:sp>
    <dsp:sp modelId="{6423915F-21BD-43BC-9B60-E7CE81B3DC00}">
      <dsp:nvSpPr>
        <dsp:cNvPr id="0" name=""/>
        <dsp:cNvSpPr/>
      </dsp:nvSpPr>
      <dsp:spPr>
        <a:xfrm>
          <a:off x="246117" y="458979"/>
          <a:ext cx="2531434" cy="2752920"/>
        </a:xfrm>
        <a:prstGeom prst="ellipse">
          <a:avLst/>
        </a:prstGeom>
        <a:solidFill>
          <a:srgbClr val="99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6677,2 тыс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16837" y="862135"/>
        <a:ext cx="1789994" cy="1946608"/>
      </dsp:txXfrm>
    </dsp:sp>
    <dsp:sp modelId="{40164DA9-A940-4225-89E4-51D6983F9EB8}">
      <dsp:nvSpPr>
        <dsp:cNvPr id="0" name=""/>
        <dsp:cNvSpPr/>
      </dsp:nvSpPr>
      <dsp:spPr>
        <a:xfrm rot="20923758">
          <a:off x="6156683" y="2376158"/>
          <a:ext cx="2732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273289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86496" y="2386985"/>
        <a:ext cx="13664" cy="13664"/>
      </dsp:txXfrm>
    </dsp:sp>
    <dsp:sp modelId="{B2968A6F-A5AC-46BF-93ED-B8EDEAA991A2}">
      <dsp:nvSpPr>
        <dsp:cNvPr id="0" name=""/>
        <dsp:cNvSpPr/>
      </dsp:nvSpPr>
      <dsp:spPr>
        <a:xfrm>
          <a:off x="6414191" y="590557"/>
          <a:ext cx="2343426" cy="309132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0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рублей</a:t>
          </a:r>
          <a:r>
            <a:rPr lang="ru-RU" sz="14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757378" y="1043272"/>
        <a:ext cx="1657052" cy="2185899"/>
      </dsp:txXfrm>
    </dsp:sp>
    <dsp:sp modelId="{1F50DB52-45E2-4D39-B879-BDB9A1780E90}">
      <dsp:nvSpPr>
        <dsp:cNvPr id="0" name=""/>
        <dsp:cNvSpPr/>
      </dsp:nvSpPr>
      <dsp:spPr>
        <a:xfrm rot="2431399">
          <a:off x="5181619" y="3581633"/>
          <a:ext cx="865835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865835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2891" y="3577646"/>
        <a:ext cx="43291" cy="43291"/>
      </dsp:txXfrm>
    </dsp:sp>
    <dsp:sp modelId="{8DFEDF81-2C56-4991-AC5F-A9B5F1733857}">
      <dsp:nvSpPr>
        <dsp:cNvPr id="0" name=""/>
        <dsp:cNvSpPr/>
      </dsp:nvSpPr>
      <dsp:spPr>
        <a:xfrm>
          <a:off x="5217670" y="3695289"/>
          <a:ext cx="3409824" cy="204420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2718,6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17027" y="3994655"/>
        <a:ext cx="2411110" cy="1445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2847484" y="2102807"/>
          <a:ext cx="3311095" cy="126402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13362,5,2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32383" y="2287920"/>
        <a:ext cx="2341297" cy="893802"/>
      </dsp:txXfrm>
    </dsp:sp>
    <dsp:sp modelId="{9E3E4BE2-B7F9-4EDB-8550-0D5B061EC523}">
      <dsp:nvSpPr>
        <dsp:cNvPr id="0" name=""/>
        <dsp:cNvSpPr/>
      </dsp:nvSpPr>
      <dsp:spPr>
        <a:xfrm rot="16542762">
          <a:off x="4536924" y="2053333"/>
          <a:ext cx="65048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5048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7822" y="2069278"/>
        <a:ext cx="3252" cy="3252"/>
      </dsp:txXfrm>
    </dsp:sp>
    <dsp:sp modelId="{88C6EAC7-F063-42F7-A7DE-8C46B565FC17}">
      <dsp:nvSpPr>
        <dsp:cNvPr id="0" name=""/>
        <dsp:cNvSpPr/>
      </dsp:nvSpPr>
      <dsp:spPr>
        <a:xfrm>
          <a:off x="3311786" y="276588"/>
          <a:ext cx="2697871" cy="176383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146,0 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06880" y="534895"/>
        <a:ext cx="1907683" cy="1247219"/>
      </dsp:txXfrm>
    </dsp:sp>
    <dsp:sp modelId="{D54FBAE8-AB39-4202-BCDE-3DC2ABC8FA4C}">
      <dsp:nvSpPr>
        <dsp:cNvPr id="0" name=""/>
        <dsp:cNvSpPr/>
      </dsp:nvSpPr>
      <dsp:spPr>
        <a:xfrm rot="8552918">
          <a:off x="3231419" y="3463628"/>
          <a:ext cx="59440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594402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13760" y="3466340"/>
        <a:ext cx="29720" cy="29720"/>
      </dsp:txXfrm>
    </dsp:sp>
    <dsp:sp modelId="{D9CAF390-F236-4864-8020-8BCCDEFE127C}">
      <dsp:nvSpPr>
        <dsp:cNvPr id="0" name=""/>
        <dsp:cNvSpPr/>
      </dsp:nvSpPr>
      <dsp:spPr>
        <a:xfrm>
          <a:off x="272360" y="3458617"/>
          <a:ext cx="3802135" cy="212126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3832,3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29170" y="3769269"/>
        <a:ext cx="2688515" cy="1499959"/>
      </dsp:txXfrm>
    </dsp:sp>
    <dsp:sp modelId="{40441E3F-F26E-4727-8F7C-0C87E9851130}">
      <dsp:nvSpPr>
        <dsp:cNvPr id="0" name=""/>
        <dsp:cNvSpPr/>
      </dsp:nvSpPr>
      <dsp:spPr>
        <a:xfrm rot="11827109">
          <a:off x="2728100" y="2247189"/>
          <a:ext cx="497458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97458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64393" y="2252324"/>
        <a:ext cx="24872" cy="24872"/>
      </dsp:txXfrm>
    </dsp:sp>
    <dsp:sp modelId="{6423915F-21BD-43BC-9B60-E7CE81B3DC00}">
      <dsp:nvSpPr>
        <dsp:cNvPr id="0" name=""/>
        <dsp:cNvSpPr/>
      </dsp:nvSpPr>
      <dsp:spPr>
        <a:xfrm>
          <a:off x="267848" y="448657"/>
          <a:ext cx="2518933" cy="2739325"/>
        </a:xfrm>
        <a:prstGeom prst="ellipse">
          <a:avLst/>
        </a:prstGeom>
        <a:solidFill>
          <a:srgbClr val="99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929,7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36737" y="849822"/>
        <a:ext cx="1781155" cy="1936995"/>
      </dsp:txXfrm>
    </dsp:sp>
    <dsp:sp modelId="{40164DA9-A940-4225-89E4-51D6983F9EB8}">
      <dsp:nvSpPr>
        <dsp:cNvPr id="0" name=""/>
        <dsp:cNvSpPr/>
      </dsp:nvSpPr>
      <dsp:spPr>
        <a:xfrm rot="20917396">
          <a:off x="5963088" y="2377270"/>
          <a:ext cx="459186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59186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81201" y="2383362"/>
        <a:ext cx="22959" cy="22959"/>
      </dsp:txXfrm>
    </dsp:sp>
    <dsp:sp modelId="{B2968A6F-A5AC-46BF-93ED-B8EDEAA991A2}">
      <dsp:nvSpPr>
        <dsp:cNvPr id="0" name=""/>
        <dsp:cNvSpPr/>
      </dsp:nvSpPr>
      <dsp:spPr>
        <a:xfrm>
          <a:off x="6404705" y="563248"/>
          <a:ext cx="2331854" cy="3108663"/>
        </a:xfrm>
        <a:prstGeom prst="ellips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0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746197" y="1018501"/>
        <a:ext cx="1648870" cy="2198157"/>
      </dsp:txXfrm>
    </dsp:sp>
    <dsp:sp modelId="{1F50DB52-45E2-4D39-B879-BDB9A1780E90}">
      <dsp:nvSpPr>
        <dsp:cNvPr id="0" name=""/>
        <dsp:cNvSpPr/>
      </dsp:nvSpPr>
      <dsp:spPr>
        <a:xfrm rot="2349797">
          <a:off x="5106121" y="3569262"/>
          <a:ext cx="885898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885898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26923" y="3564686"/>
        <a:ext cx="44294" cy="44294"/>
      </dsp:txXfrm>
    </dsp:sp>
    <dsp:sp modelId="{8DFEDF81-2C56-4991-AC5F-A9B5F1733857}">
      <dsp:nvSpPr>
        <dsp:cNvPr id="0" name=""/>
        <dsp:cNvSpPr/>
      </dsp:nvSpPr>
      <dsp:spPr>
        <a:xfrm>
          <a:off x="5201653" y="3668621"/>
          <a:ext cx="3392986" cy="203410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2500,0 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98544" y="3966509"/>
        <a:ext cx="2399204" cy="1438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9C09-552A-4EBE-B6CE-0D95450A043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8FDB-9235-427B-B295-48AEB6024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1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1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0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92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020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5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6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02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6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7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9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13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987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3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9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56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077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37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0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802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04243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43562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158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6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6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38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19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19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76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06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2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83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36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18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26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1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8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9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5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1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24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36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2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5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41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72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77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1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65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96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8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89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22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2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2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93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7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68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5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61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12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24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31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3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18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96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4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2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0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81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35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98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08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87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94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76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9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9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3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6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4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9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84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5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9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4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1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95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0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8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2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22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6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01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7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5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7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34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5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1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9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5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4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61708" y="1593273"/>
            <a:ext cx="9068586" cy="3768436"/>
          </a:xfrm>
        </p:spPr>
        <p:txBody>
          <a:bodyPr/>
          <a:lstStyle/>
          <a:p>
            <a:r>
              <a:rPr lang="ru-RU" sz="4800" b="1" dirty="0" smtClean="0"/>
              <a:t>Проект</a:t>
            </a:r>
            <a:r>
              <a:rPr lang="ru-RU" sz="4800" dirty="0" smtClean="0"/>
              <a:t> </a:t>
            </a:r>
            <a:r>
              <a:rPr lang="ru-RU" sz="4800" b="1" dirty="0" smtClean="0"/>
              <a:t>бюджета </a:t>
            </a:r>
            <a:r>
              <a:rPr lang="ru-RU" sz="4800" b="1" dirty="0" err="1" smtClean="0"/>
              <a:t>Комиссаровского</a:t>
            </a:r>
            <a:r>
              <a:rPr lang="ru-RU" sz="4800" b="1" dirty="0" smtClean="0"/>
              <a:t> </a:t>
            </a:r>
            <a:r>
              <a:rPr lang="ru-RU" sz="4800" b="1" dirty="0" smtClean="0"/>
              <a:t>сельского поселения на </a:t>
            </a:r>
            <a:r>
              <a:rPr lang="ru-RU" sz="4800" b="1" dirty="0" smtClean="0"/>
              <a:t>2022 </a:t>
            </a:r>
            <a:r>
              <a:rPr lang="ru-RU" sz="4800" b="1" dirty="0" smtClean="0"/>
              <a:t>год и плановый период </a:t>
            </a:r>
            <a:r>
              <a:rPr lang="ru-RU" sz="4800" b="1" dirty="0" smtClean="0"/>
              <a:t>2023 </a:t>
            </a:r>
            <a:r>
              <a:rPr lang="ru-RU" sz="4800" b="1" dirty="0" smtClean="0"/>
              <a:t>и </a:t>
            </a:r>
            <a:r>
              <a:rPr lang="ru-RU" sz="4800" b="1" dirty="0" smtClean="0"/>
              <a:t>2024 </a:t>
            </a:r>
            <a:r>
              <a:rPr lang="ru-RU" sz="4800" b="1" dirty="0" smtClean="0"/>
              <a:t>годов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96845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550" y="188640"/>
            <a:ext cx="10663706" cy="64807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Расходы бюджета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Комиссаровского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сельского  поселения Красносулинского района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2023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181223"/>
              </p:ext>
            </p:extLst>
          </p:nvPr>
        </p:nvGraphicFramePr>
        <p:xfrm>
          <a:off x="423238" y="1142888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18" y="3580326"/>
            <a:ext cx="3485882" cy="32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8186" y="188640"/>
            <a:ext cx="10779617" cy="648072"/>
          </a:xfr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Расходы бюджета Божковского сельского  поселения Красносулинского района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2024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901474"/>
              </p:ext>
            </p:extLst>
          </p:nvPr>
        </p:nvGraphicFramePr>
        <p:xfrm>
          <a:off x="798490" y="1052736"/>
          <a:ext cx="91702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scr.templates.com/screenshots/illustrations/vector-illustration-picturing-a-calculator-a-pen-papers-rouleaus-of-coins-and-heaps-of-banknotes.2100.2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3490176"/>
            <a:ext cx="2875299" cy="32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539" y="3670479"/>
            <a:ext cx="3014461" cy="34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676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6094010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6024649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1932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17785,6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411,9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8200280" y="4117373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12408,0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954,5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6258862" y="155679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8950892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2975545" y="2418557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5120393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13459,7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668,5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317810" y="2633082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2616814" y="3138294"/>
            <a:ext cx="799064" cy="875137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2022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885762" y="3168834"/>
            <a:ext cx="864096" cy="940121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2023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9270833" y="3183279"/>
            <a:ext cx="852228" cy="824233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2024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5924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1919288" y="115889"/>
            <a:ext cx="8424862" cy="1368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07907113"/>
              </p:ext>
            </p:extLst>
          </p:nvPr>
        </p:nvGraphicFramePr>
        <p:xfrm>
          <a:off x="1919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1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1919288" y="115889"/>
            <a:ext cx="8424862" cy="1368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01149754"/>
              </p:ext>
            </p:extLst>
          </p:nvPr>
        </p:nvGraphicFramePr>
        <p:xfrm>
          <a:off x="1919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9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1919288" y="115889"/>
            <a:ext cx="8424862" cy="1368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41988544"/>
              </p:ext>
            </p:extLst>
          </p:nvPr>
        </p:nvGraphicFramePr>
        <p:xfrm>
          <a:off x="1919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3625861"/>
              </p:ext>
            </p:extLst>
          </p:nvPr>
        </p:nvGraphicFramePr>
        <p:xfrm>
          <a:off x="1524000" y="650306"/>
          <a:ext cx="9886682" cy="602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20" y="188642"/>
            <a:ext cx="8784976" cy="83099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i="1" dirty="0">
                <a:solidFill>
                  <a:srgbClr val="FF0000"/>
                </a:solidFill>
              </a:rPr>
              <a:t>Структура расходов бюджета поселения на </a:t>
            </a:r>
            <a:r>
              <a:rPr lang="ru-RU" sz="2400" b="1" i="1" dirty="0" smtClean="0">
                <a:solidFill>
                  <a:srgbClr val="FF0000"/>
                </a:solidFill>
              </a:rPr>
              <a:t>2022 </a:t>
            </a:r>
            <a:r>
              <a:rPr lang="ru-RU" sz="2400" b="1" i="1" dirty="0" smtClean="0">
                <a:solidFill>
                  <a:srgbClr val="FF0000"/>
                </a:solidFill>
              </a:rPr>
              <a:t>год </a:t>
            </a:r>
            <a:r>
              <a:rPr lang="ru-RU" sz="2400" b="1" i="1" dirty="0">
                <a:solidFill>
                  <a:srgbClr val="FF0000"/>
                </a:solidFill>
              </a:rPr>
              <a:t>по муниципальным программам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839856" y="2248525"/>
            <a:ext cx="629587" cy="79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300210" y="1019639"/>
            <a:ext cx="2653259" cy="12288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Развитие транспортной системы </a:t>
            </a:r>
            <a:r>
              <a:rPr lang="ru-RU" sz="1400" b="1" dirty="0" smtClean="0">
                <a:solidFill>
                  <a:schemeClr val="tx1"/>
                </a:solidFill>
              </a:rPr>
              <a:t>996,5 </a:t>
            </a:r>
            <a:r>
              <a:rPr lang="ru-RU" sz="1400" b="1" dirty="0" smtClean="0">
                <a:solidFill>
                  <a:schemeClr val="tx1"/>
                </a:solidFill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</a:rPr>
              <a:t>.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3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6906267"/>
              </p:ext>
            </p:extLst>
          </p:nvPr>
        </p:nvGraphicFramePr>
        <p:xfrm>
          <a:off x="1524000" y="650306"/>
          <a:ext cx="9144000" cy="606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9555" y="188642"/>
            <a:ext cx="9388699" cy="83099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расходов бюджета поселения на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2023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муниципальным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программам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3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61914002"/>
              </p:ext>
            </p:extLst>
          </p:nvPr>
        </p:nvGraphicFramePr>
        <p:xfrm>
          <a:off x="1524000" y="650306"/>
          <a:ext cx="9144000" cy="603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3512" y="188642"/>
            <a:ext cx="8712968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i="1" dirty="0">
                <a:solidFill>
                  <a:srgbClr val="FF0000"/>
                </a:solidFill>
              </a:rPr>
              <a:t>Структура расходов бюджета поселения на </a:t>
            </a:r>
            <a:r>
              <a:rPr lang="ru-RU" sz="2400" b="1" i="1" dirty="0" smtClean="0">
                <a:solidFill>
                  <a:srgbClr val="FF0000"/>
                </a:solidFill>
              </a:rPr>
              <a:t>2024 </a:t>
            </a:r>
            <a:r>
              <a:rPr lang="ru-RU" sz="2400" b="1" i="1" dirty="0">
                <a:solidFill>
                  <a:srgbClr val="FF0000"/>
                </a:solidFill>
              </a:rPr>
              <a:t>год по муниципальным </a:t>
            </a:r>
            <a:r>
              <a:rPr lang="ru-RU" sz="2400" b="1" i="1" dirty="0" smtClean="0">
                <a:solidFill>
                  <a:srgbClr val="FF0000"/>
                </a:solidFill>
              </a:rPr>
              <a:t>программам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2286000"/>
            <a:ext cx="5834130" cy="4333741"/>
          </a:xfrm>
        </p:spPr>
      </p:pic>
    </p:spTree>
    <p:extLst>
      <p:ext uri="{BB962C8B-B14F-4D97-AF65-F5344CB8AC3E}">
        <p14:creationId xmlns:p14="http://schemas.microsoft.com/office/powerpoint/2010/main" val="7306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104" y="784262"/>
            <a:ext cx="100584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110836"/>
            <a:ext cx="6027117" cy="33805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3325093"/>
            <a:ext cx="6027117" cy="3532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24691"/>
            <a:ext cx="5911403" cy="3186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3311237"/>
            <a:ext cx="5911404" cy="35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20687"/>
          </a:xfr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ОСНОВНЫЕ ПАРАМЕТРЫ БЮДЖЕТА </a:t>
            </a:r>
            <a:r>
              <a:rPr lang="ru-RU" sz="1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КОМИССАРОВСКОГО </a:t>
            </a:r>
            <a: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СЕЛЬСКОГО ПОСЕЛЕНИЯ  </a:t>
            </a:r>
            <a:b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КРАСНОСУЛИНСКОГО РАЙОНА НА </a:t>
            </a:r>
            <a:r>
              <a:rPr lang="ru-RU" sz="1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2022 </a:t>
            </a:r>
            <a: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58517"/>
              </p:ext>
            </p:extLst>
          </p:nvPr>
        </p:nvGraphicFramePr>
        <p:xfrm>
          <a:off x="0" y="620688"/>
          <a:ext cx="12192000" cy="6275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790"/>
                <a:gridCol w="6279210"/>
              </a:tblGrid>
              <a:tr h="6009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18947,5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18947,5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653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1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543,</a:t>
                      </a:r>
                      <a:r>
                        <a:rPr lang="ru-RU" sz="1400" baseline="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baseline="0" dirty="0" smtClean="0"/>
                        <a:t>70916,3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8430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   </a:t>
                      </a:r>
                      <a:r>
                        <a:rPr lang="ru-RU" sz="1400" baseline="0" dirty="0" smtClean="0"/>
                        <a:t>1504</a:t>
                      </a:r>
                      <a:r>
                        <a:rPr lang="ru-RU" sz="1400" dirty="0" smtClean="0"/>
                        <a:t>,8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оборона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214,7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9076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baseline="0" dirty="0" smtClean="0"/>
                        <a:t>307</a:t>
                      </a:r>
                      <a:r>
                        <a:rPr lang="ru-RU" sz="1400" dirty="0" smtClean="0"/>
                        <a:t>,5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76,5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322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effectLst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effectLst/>
                        </a:rPr>
                        <a:t>Инициативные платежи зачисляемые в бюджеты сельских поселений  268,0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экономика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1046,5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9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baseline="0" dirty="0" smtClean="0"/>
                        <a:t>61,2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  3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290,3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Образование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6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  </a:t>
                      </a:r>
                      <a:r>
                        <a:rPr lang="ru-RU" sz="1400" baseline="0" dirty="0" smtClean="0"/>
                        <a:t>3,1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Культура, кинематография  4 612,6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76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16260,7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 72,0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 и спорт 20,0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82563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0688"/>
          </a:xfrm>
          <a:solidFill>
            <a:srgbClr val="00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ОСНОВНЫЕ ПАРАМЕТРЫ БЮДЖЕТА </a:t>
            </a:r>
            <a:r>
              <a:rPr lang="ru-RU" sz="16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КОМИССАРОВСКОГО</a:t>
            </a:r>
            <a:r>
              <a:rPr lang="ru-RU" sz="16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СЕЛЬСКОГО ПОСЕЛЕНИЯ  </a:t>
            </a:r>
            <a:b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КРАСНОСУЛИНСКОГО РАЙОНА НА </a:t>
            </a:r>
            <a:r>
              <a:rPr lang="ru-RU" sz="16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2023 </a:t>
            </a:r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77589"/>
              </p:ext>
            </p:extLst>
          </p:nvPr>
        </p:nvGraphicFramePr>
        <p:xfrm>
          <a:off x="0" y="620688"/>
          <a:ext cx="12192000" cy="635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761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14068,2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14098,2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2890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565,0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  <a:r>
                        <a:rPr lang="ru-RU" sz="1400" baseline="0" dirty="0" smtClean="0"/>
                        <a:t>  </a:t>
                      </a:r>
                    </a:p>
                    <a:p>
                      <a:pPr algn="ctr"/>
                      <a:r>
                        <a:rPr lang="ru-RU" sz="1400" dirty="0" smtClean="0"/>
                        <a:t>7152,0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1504,0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оборона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249,3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31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307,5</a:t>
                      </a:r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деятельность 0  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экономика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36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  <a:r>
                        <a:rPr lang="ru-RU" sz="1400" baseline="0" dirty="0" smtClean="0"/>
                        <a:t>      </a:t>
                      </a:r>
                      <a:r>
                        <a:rPr lang="ru-RU" sz="1400" baseline="0" dirty="0" smtClean="0"/>
                        <a:t>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2718,6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Образование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3,2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Культура, кинематография 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3832,3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11718,5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146,0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 и спорт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7019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14488"/>
          </a:xfrm>
          <a:solidFill>
            <a:srgbClr val="FF33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ОСНОВНЫЕ ПАРАМЕТРЫ БЮДЖЕТА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КОМИССАРОВСКОГО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СЕЛЬСКОГО ПОСЕЛЕНИЯ  </a:t>
            </a:r>
            <a:b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КРАСНОСУЛИНСКОГО РАЙОНА НА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2024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37050"/>
              </p:ext>
            </p:extLst>
          </p:nvPr>
        </p:nvGraphicFramePr>
        <p:xfrm>
          <a:off x="-1" y="614488"/>
          <a:ext cx="12192000" cy="662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378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13362,5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13362,5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407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789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584,3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</a:p>
                    <a:p>
                      <a:pPr algn="ctr"/>
                      <a:r>
                        <a:rPr lang="ru-RU" sz="1400" dirty="0" smtClean="0"/>
                        <a:t>6626,6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3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1504,0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257,6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93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307,5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78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400" dirty="0" smtClean="0"/>
                        <a:t>2500,0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</a:p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Образование</a:t>
                      </a:r>
                    </a:p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1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3,3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3832,3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78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10963,4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</a:p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870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146,0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099503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5519" y="188640"/>
            <a:ext cx="8978339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Структура поступления  налоговых и неналоговых доходов в </a:t>
            </a:r>
            <a:r>
              <a:rPr lang="ru-RU" sz="1600" b="1" dirty="0">
                <a:solidFill>
                  <a:srgbClr val="7030A0"/>
                </a:solidFill>
              </a:rPr>
              <a:t>бюджет </a:t>
            </a:r>
            <a:r>
              <a:rPr lang="ru-RU" sz="1600" b="1" dirty="0" err="1" smtClean="0">
                <a:solidFill>
                  <a:srgbClr val="7030A0"/>
                </a:solidFill>
              </a:rPr>
              <a:t>Комиссаровского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>
                <a:solidFill>
                  <a:srgbClr val="7030A0"/>
                </a:solidFill>
              </a:rPr>
              <a:t>сельского  поселения Красносулинского района на </a:t>
            </a:r>
            <a:r>
              <a:rPr lang="ru-RU" sz="1600" b="1" dirty="0" smtClean="0">
                <a:solidFill>
                  <a:srgbClr val="7030A0"/>
                </a:solidFill>
              </a:rPr>
              <a:t>2022 </a:t>
            </a:r>
            <a:r>
              <a:rPr lang="ru-RU" sz="1600" b="1" dirty="0">
                <a:solidFill>
                  <a:srgbClr val="7030A0"/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36225"/>
              </p:ext>
            </p:extLst>
          </p:nvPr>
        </p:nvGraphicFramePr>
        <p:xfrm>
          <a:off x="575733" y="1154336"/>
          <a:ext cx="10803466" cy="539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7178"/>
            <a:ext cx="217653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496944" cy="64807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налоговых и неналоговых доходов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бюджет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Комиссаровского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сельского  поселения Красносулинского района на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2023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283451"/>
              </p:ext>
            </p:extLst>
          </p:nvPr>
        </p:nvGraphicFramePr>
        <p:xfrm>
          <a:off x="1919536" y="1052736"/>
          <a:ext cx="900829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" y="4549477"/>
            <a:ext cx="14287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552" y="188640"/>
            <a:ext cx="9050916" cy="648072"/>
          </a:xfr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налоговых и неналоговых доходов в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Комиссаровского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сельского  поселения Красносулинского района на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2024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69997"/>
              </p:ext>
            </p:extLst>
          </p:nvPr>
        </p:nvGraphicFramePr>
        <p:xfrm>
          <a:off x="2331076" y="1065615"/>
          <a:ext cx="89121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1" y="4391696"/>
            <a:ext cx="2186055" cy="24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7456" y="188640"/>
            <a:ext cx="11114891" cy="648072"/>
          </a:xfrm>
          <a:solidFill>
            <a:srgbClr val="00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7030A0"/>
                </a:solidFill>
              </a:rPr>
              <a:t>Расходы бюджета </a:t>
            </a:r>
            <a:r>
              <a:rPr lang="ru-RU" sz="1800" b="1" dirty="0" err="1" smtClean="0">
                <a:solidFill>
                  <a:srgbClr val="7030A0"/>
                </a:solidFill>
              </a:rPr>
              <a:t>Комиссаровского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сельского  поселения Красносулинского </a:t>
            </a:r>
            <a:r>
              <a:rPr lang="ru-RU" sz="1800" b="1" dirty="0" smtClean="0">
                <a:solidFill>
                  <a:srgbClr val="7030A0"/>
                </a:solidFill>
              </a:rPr>
              <a:t>района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в </a:t>
            </a:r>
            <a:r>
              <a:rPr lang="ru-RU" sz="1800" b="1" dirty="0" smtClean="0">
                <a:solidFill>
                  <a:srgbClr val="7030A0"/>
                </a:solidFill>
              </a:rPr>
              <a:t>2022 </a:t>
            </a:r>
            <a:r>
              <a:rPr lang="ru-RU" sz="1800" b="1" dirty="0">
                <a:solidFill>
                  <a:srgbClr val="7030A0"/>
                </a:solidFill>
              </a:rPr>
              <a:t>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57440"/>
              </p:ext>
            </p:extLst>
          </p:nvPr>
        </p:nvGraphicFramePr>
        <p:xfrm>
          <a:off x="845919" y="1008986"/>
          <a:ext cx="8640960" cy="556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583" y="3631843"/>
            <a:ext cx="3464417" cy="32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2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3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4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5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8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761</Words>
  <Application>Microsoft Office PowerPoint</Application>
  <PresentationFormat>Произвольный</PresentationFormat>
  <Paragraphs>216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Ион (конференц-зал)</vt:lpstr>
      <vt:lpstr>1_Ион (конференц-зал)</vt:lpstr>
      <vt:lpstr>2_Ион (конференц-зал)</vt:lpstr>
      <vt:lpstr>3_Ион (конференц-зал)</vt:lpstr>
      <vt:lpstr>4_Ион (конференц-зал)</vt:lpstr>
      <vt:lpstr>5_Ион (конференц-зал)</vt:lpstr>
      <vt:lpstr>Savon</vt:lpstr>
      <vt:lpstr>1_Savon</vt:lpstr>
      <vt:lpstr>Проект бюджета Комиссаровского сельского поселения на 2022 год и плановый период 2023 и 2024 годов</vt:lpstr>
      <vt:lpstr>Презентация PowerPoint</vt:lpstr>
      <vt:lpstr>ОСНОВНЫЕ ПАРАМЕТРЫ БЮДЖЕТА КОМИССАРОВСКОГО СЕЛЬСКОГО ПОСЕЛЕНИЯ   КРАСНОСУЛИНСКОГО РАЙОНА НА 2022 ГОД</vt:lpstr>
      <vt:lpstr>ОСНОВНЫЕ ПАРАМЕТРЫ БЮДЖЕТА КОМИССАРОВСКОГО СЕЛЬСКОГО ПОСЕЛЕНИЯ   КРАСНОСУЛИНСКОГО РАЙОНА НА 2023 ГОД</vt:lpstr>
      <vt:lpstr>ОСНОВНЫЕ ПАРАМЕТРЫ БЮДЖЕТА КОМИССАРОВСКОГО СЕЛЬСКОГО ПОСЕЛЕНИЯ   КРАСНОСУЛИНСКОГО РАЙОНА НА 2024 ГОД</vt:lpstr>
      <vt:lpstr>Структура поступления  налоговых и неналоговых доходов в бюджет Комиссаровского сельского  поселения Красносулинского района на 2022 год</vt:lpstr>
      <vt:lpstr>Структура поступления налоговых и неналоговых доходов в бюджет Комиссаровского сельского  поселения Красносулинского района на 2023 год</vt:lpstr>
      <vt:lpstr>Структура поступления налоговых и неналоговых доходов в бюджет Комиссаровского сельского  поселения Красносулинского района на 2024 год</vt:lpstr>
      <vt:lpstr>Расходы бюджета Комиссаровского сельского  поселения Красносулинского района  в 2022 году</vt:lpstr>
      <vt:lpstr>Расходы бюджета Комиссаровского сельского  поселения Красносулинского района  в 2023 году</vt:lpstr>
      <vt:lpstr>Расходы бюджета Божковского сельского  поселения Красносулинского района  в 2024 году</vt:lpstr>
      <vt:lpstr>Презентация PowerPoint</vt:lpstr>
      <vt:lpstr>Доля расходов бюджета в рамках муниципальных программ в общем объеме расходов в 2022 году</vt:lpstr>
      <vt:lpstr>Доля расходов бюджета в рамках муниципальных программ в общем объеме расходов в 2023 году</vt:lpstr>
      <vt:lpstr>Доля расходов бюджета в рамках муниципальных программ в общем объеме расходов в 2024 году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божковского сельского поселения на 2017 год и плановый период 2018 и 2019 годов</dc:title>
  <dc:creator>1</dc:creator>
  <cp:lastModifiedBy>Елена</cp:lastModifiedBy>
  <cp:revision>37</cp:revision>
  <dcterms:created xsi:type="dcterms:W3CDTF">2017-02-09T12:26:00Z</dcterms:created>
  <dcterms:modified xsi:type="dcterms:W3CDTF">2023-02-09T10:57:09Z</dcterms:modified>
</cp:coreProperties>
</file>