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70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7B9FB2"/>
    <a:srgbClr val="88C1D5"/>
    <a:srgbClr val="E6E6E6"/>
    <a:srgbClr val="C4D1D0"/>
    <a:srgbClr val="232323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32"/>
  </p:normalViewPr>
  <p:slideViewPr>
    <p:cSldViewPr>
      <p:cViewPr>
        <p:scale>
          <a:sx n="66" d="100"/>
          <a:sy n="66" d="100"/>
        </p:scale>
        <p:origin x="-232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C1C8-67A5-45C7-9700-C48E0558596E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C1BA5-3E9E-4EB8-82A4-E6D49A3F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4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80" y="3284649"/>
            <a:ext cx="7175351" cy="882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7581" y="2402529"/>
            <a:ext cx="7175351" cy="88212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232323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924217D0-C8CB-7D4F-A4B7-C39113E66E4A}"/>
              </a:ext>
            </a:extLst>
          </p:cNvPr>
          <p:cNvSpPr/>
          <p:nvPr userDrawn="1"/>
        </p:nvSpPr>
        <p:spPr>
          <a:xfrm>
            <a:off x="539552" y="548680"/>
            <a:ext cx="7992888" cy="5688632"/>
          </a:xfrm>
          <a:prstGeom prst="rect">
            <a:avLst/>
          </a:prstGeom>
          <a:solidFill>
            <a:srgbClr val="C4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80369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47664" y="2492896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432000"/>
            <a:ext cx="7848000" cy="660054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8036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400" b="1" i="0" kern="1200">
          <a:solidFill>
            <a:srgbClr val="232323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D2AED00-E9EE-864E-A705-CA99D506E31C}"/>
              </a:ext>
            </a:extLst>
          </p:cNvPr>
          <p:cNvSpPr/>
          <p:nvPr/>
        </p:nvSpPr>
        <p:spPr>
          <a:xfrm>
            <a:off x="467544" y="476672"/>
            <a:ext cx="8208912" cy="5760640"/>
          </a:xfrm>
          <a:prstGeom prst="rect">
            <a:avLst/>
          </a:prstGeom>
          <a:solidFill>
            <a:srgbClr val="7B9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05267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 реализации стратегии цифровой трансформации</a:t>
            </a:r>
            <a:r>
              <a:rPr lang="ru-RU" sz="2800" b="1" dirty="0" smtClean="0">
                <a:solidFill>
                  <a:srgbClr val="232323"/>
                </a:solidFill>
              </a:rPr>
              <a:t> </a:t>
            </a:r>
            <a:endParaRPr lang="ru-RU" sz="2800" b="1" dirty="0">
              <a:solidFill>
                <a:srgbClr val="232323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CC9FA28-B608-FB47-8212-6EA8EF0952CB}"/>
              </a:ext>
            </a:extLst>
          </p:cNvPr>
          <p:cNvSpPr/>
          <p:nvPr/>
        </p:nvSpPr>
        <p:spPr>
          <a:xfrm>
            <a:off x="0" y="5733256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FAFAFA"/>
                </a:solidFill>
              </a:rPr>
              <a:t>МИНИСТЕРСТВО ЖКХ РОСТОВСКОЙ ОБЛАСТИ ✵ 2021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A5B40D5-6FB3-8B43-B744-CE0A35ABC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1321928" cy="14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1340816"/>
          </a:xfrm>
        </p:spPr>
        <p:txBody>
          <a:bodyPr/>
          <a:lstStyle/>
          <a:p>
            <a:r>
              <a:rPr lang="ru-RU" sz="2000" dirty="0" smtClean="0"/>
              <a:t>Контроль за заполнением ГИС ЖКХ по договорам МКД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08720"/>
            <a:ext cx="71564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</a:t>
            </a:r>
            <a:r>
              <a:rPr lang="ru-RU" b="1" dirty="0" smtClean="0"/>
              <a:t>з </a:t>
            </a:r>
            <a:r>
              <a:rPr lang="ru-RU" b="1" dirty="0"/>
              <a:t>21809 МКД 9 </a:t>
            </a:r>
            <a:r>
              <a:rPr lang="ru-RU" b="1" dirty="0" smtClean="0"/>
              <a:t>МКД</a:t>
            </a:r>
            <a:r>
              <a:rPr lang="ru-RU" dirty="0" smtClean="0"/>
              <a:t> </a:t>
            </a:r>
            <a:r>
              <a:rPr lang="ru-RU" dirty="0"/>
              <a:t>не имеют ни </a:t>
            </a:r>
            <a:r>
              <a:rPr lang="ru-RU" dirty="0" smtClean="0"/>
              <a:t>одного договора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just"/>
            <a:r>
              <a:rPr lang="ru-RU" dirty="0" smtClean="0"/>
              <a:t>Без </a:t>
            </a:r>
            <a:r>
              <a:rPr lang="ru-RU" dirty="0"/>
              <a:t>договоров управления </a:t>
            </a:r>
            <a:r>
              <a:rPr lang="ru-RU" dirty="0" smtClean="0">
                <a:latin typeface="Arial"/>
                <a:cs typeface="Arial"/>
              </a:rPr>
              <a:t>‒</a:t>
            </a:r>
            <a:r>
              <a:rPr lang="ru-RU" dirty="0" smtClean="0"/>
              <a:t> </a:t>
            </a:r>
            <a:r>
              <a:rPr lang="ru-RU" b="1" dirty="0" smtClean="0"/>
              <a:t>1737 МКД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Без </a:t>
            </a:r>
            <a:r>
              <a:rPr lang="ru-RU" dirty="0"/>
              <a:t>договоров </a:t>
            </a:r>
            <a:r>
              <a:rPr lang="ru-RU" dirty="0" err="1"/>
              <a:t>ресурсоснабжения</a:t>
            </a:r>
            <a:r>
              <a:rPr lang="ru-RU" dirty="0"/>
              <a:t> </a:t>
            </a:r>
            <a:r>
              <a:rPr lang="ru-RU" dirty="0">
                <a:latin typeface="Arial"/>
                <a:cs typeface="Arial"/>
              </a:rPr>
              <a:t>‒</a:t>
            </a:r>
            <a:r>
              <a:rPr lang="ru-RU" dirty="0" smtClean="0"/>
              <a:t> </a:t>
            </a:r>
            <a:r>
              <a:rPr lang="ru-RU" b="1" dirty="0" smtClean="0"/>
              <a:t>117 МКД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Без </a:t>
            </a:r>
            <a:r>
              <a:rPr lang="ru-RU" dirty="0"/>
              <a:t>договоров с операторами по вывозу </a:t>
            </a:r>
            <a:r>
              <a:rPr lang="ru-RU" dirty="0" smtClean="0"/>
              <a:t>ТКО </a:t>
            </a:r>
            <a:r>
              <a:rPr lang="ru-RU" dirty="0">
                <a:latin typeface="Arial"/>
                <a:cs typeface="Arial"/>
              </a:rPr>
              <a:t>‒</a:t>
            </a:r>
            <a:r>
              <a:rPr lang="ru-RU" dirty="0" smtClean="0"/>
              <a:t> </a:t>
            </a:r>
            <a:r>
              <a:rPr lang="ru-RU" b="1" dirty="0" smtClean="0"/>
              <a:t>608 МКД</a:t>
            </a:r>
            <a:endParaRPr lang="ru-RU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 t="17795" r="28703" b="17130"/>
          <a:stretch/>
        </p:blipFill>
        <p:spPr bwMode="auto">
          <a:xfrm>
            <a:off x="5434182" y="3050867"/>
            <a:ext cx="3458298" cy="305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static.tildacdn.com/tild3862-3531-4366-a132-373934393465/20170807_1134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64" y="3050867"/>
            <a:ext cx="3917116" cy="31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848000" cy="1340816"/>
          </a:xfrm>
        </p:spPr>
        <p:txBody>
          <a:bodyPr/>
          <a:lstStyle/>
          <a:p>
            <a:r>
              <a:rPr lang="ru-RU" sz="2000" dirty="0" smtClean="0"/>
              <a:t>Контроль за заполнением ГИС ЖКХ по договорам жилых домов и домов блокированной застройки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54694" y="1181651"/>
            <a:ext cx="7537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 789,770 </a:t>
            </a:r>
            <a:r>
              <a:rPr lang="ru-RU" b="1" dirty="0"/>
              <a:t>тыс. </a:t>
            </a:r>
            <a:r>
              <a:rPr lang="ru-RU" b="1" dirty="0" smtClean="0"/>
              <a:t>домов </a:t>
            </a:r>
            <a:r>
              <a:rPr lang="ru-RU" b="1" dirty="0"/>
              <a:t>24,4 тыс. </a:t>
            </a:r>
            <a:r>
              <a:rPr lang="ru-RU" b="1" dirty="0" smtClean="0"/>
              <a:t>домов </a:t>
            </a:r>
            <a:r>
              <a:rPr lang="ru-RU" dirty="0" smtClean="0"/>
              <a:t>не </a:t>
            </a:r>
            <a:r>
              <a:rPr lang="ru-RU" dirty="0"/>
              <a:t>имеют ни </a:t>
            </a:r>
            <a:r>
              <a:rPr lang="ru-RU" dirty="0" smtClean="0"/>
              <a:t>одного договора.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/>
              <a:t>договоров </a:t>
            </a:r>
            <a:r>
              <a:rPr lang="ru-RU" dirty="0" err="1" smtClean="0"/>
              <a:t>ресурсоснабжения</a:t>
            </a:r>
            <a:r>
              <a:rPr lang="ru-RU" dirty="0" smtClean="0"/>
              <a:t> </a:t>
            </a:r>
            <a:r>
              <a:rPr lang="ru-RU" dirty="0" smtClean="0">
                <a:latin typeface="Arial"/>
                <a:cs typeface="Arial"/>
              </a:rPr>
              <a:t>‒</a:t>
            </a:r>
            <a:r>
              <a:rPr lang="ru-RU" dirty="0" smtClean="0"/>
              <a:t> </a:t>
            </a:r>
            <a:r>
              <a:rPr lang="ru-RU" b="1" dirty="0" smtClean="0"/>
              <a:t>49,5 </a:t>
            </a:r>
            <a:r>
              <a:rPr lang="ru-RU" b="1" dirty="0"/>
              <a:t>тыс</a:t>
            </a:r>
            <a:r>
              <a:rPr lang="ru-RU" b="1" dirty="0" smtClean="0"/>
              <a:t>. домов.</a:t>
            </a:r>
          </a:p>
          <a:p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/>
              <a:t>договоров с операторами </a:t>
            </a:r>
            <a:r>
              <a:rPr lang="ru-RU" dirty="0" smtClean="0"/>
              <a:t>по </a:t>
            </a:r>
            <a:r>
              <a:rPr lang="ru-RU" dirty="0"/>
              <a:t>вывозу </a:t>
            </a:r>
            <a:r>
              <a:rPr lang="ru-RU" dirty="0" smtClean="0"/>
              <a:t>ТКО </a:t>
            </a:r>
            <a:r>
              <a:rPr lang="ru-RU" dirty="0" smtClean="0">
                <a:latin typeface="Arial"/>
                <a:cs typeface="Arial"/>
              </a:rPr>
              <a:t>‒ </a:t>
            </a:r>
            <a:r>
              <a:rPr lang="ru-RU" b="1" dirty="0" smtClean="0"/>
              <a:t>56,4 </a:t>
            </a:r>
            <a:r>
              <a:rPr lang="ru-RU" b="1" dirty="0"/>
              <a:t>тыс. </a:t>
            </a:r>
            <a:r>
              <a:rPr lang="ru-RU" b="1" dirty="0" smtClean="0"/>
              <a:t>домов. </a:t>
            </a:r>
            <a:endParaRPr lang="ru-RU" dirty="0"/>
          </a:p>
          <a:p>
            <a:endParaRPr lang="ru-RU" b="1" dirty="0" smtClean="0"/>
          </a:p>
        </p:txBody>
      </p:sp>
      <p:pic>
        <p:nvPicPr>
          <p:cNvPr id="3074" name="Picture 2" descr="https://avatars.mds.yandex.net/get-zen_doc/3976017/pub_5f88876af18baa2479f712f8_5f8897e59eb9a66f8b3c9f36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95" y="3047868"/>
            <a:ext cx="3761908" cy="31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remontbp.com/wp-content/uploads/2017/12/%D0%BA%D0%BE%D1%82%D1%82%D0%B5%D0%B4%D0%B6-%D0%B8%D0%B7-%D0%B1%D1%80%D1%83%D1%81%D0%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9183"/>
            <a:ext cx="3960440" cy="30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D2AED00-E9EE-864E-A705-CA99D506E31C}"/>
              </a:ext>
            </a:extLst>
          </p:cNvPr>
          <p:cNvSpPr/>
          <p:nvPr/>
        </p:nvSpPr>
        <p:spPr>
          <a:xfrm>
            <a:off x="539552" y="476672"/>
            <a:ext cx="8064896" cy="5760640"/>
          </a:xfrm>
          <a:prstGeom prst="rect">
            <a:avLst/>
          </a:prstGeom>
          <a:solidFill>
            <a:srgbClr val="7B9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56992"/>
            <a:ext cx="9144000" cy="117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3200" b="1" dirty="0">
                <a:solidFill>
                  <a:srgbClr val="E6E6E6"/>
                </a:solidFill>
              </a:rPr>
              <a:t>СПАСИБО </a:t>
            </a:r>
          </a:p>
          <a:p>
            <a:pPr algn="ctr">
              <a:lnSpc>
                <a:spcPts val="4400"/>
              </a:lnSpc>
            </a:pPr>
            <a:r>
              <a:rPr lang="ru-RU" sz="3200" b="1" dirty="0">
                <a:solidFill>
                  <a:srgbClr val="E6E6E6"/>
                </a:solidFill>
              </a:rPr>
              <a:t>ЗА ВНИМАНИЕ!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CC9FA28-B608-FB47-8212-6EA8EF0952CB}"/>
              </a:ext>
            </a:extLst>
          </p:cNvPr>
          <p:cNvSpPr/>
          <p:nvPr/>
        </p:nvSpPr>
        <p:spPr>
          <a:xfrm>
            <a:off x="0" y="5733256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FAFAFA"/>
                </a:solidFill>
              </a:rPr>
              <a:t>МИНИСТЕРСТВО ЖКХ РОСТОВСКОЙ ОБЛАСТИ ✵ 2021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188D0C-7A8B-2141-A008-0E62213A7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1321928" cy="14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1844872"/>
          </a:xfrm>
        </p:spPr>
        <p:txBody>
          <a:bodyPr/>
          <a:lstStyle/>
          <a:p>
            <a:r>
              <a:rPr lang="ru-RU" sz="2000" dirty="0" smtClean="0"/>
              <a:t>«</a:t>
            </a:r>
            <a:r>
              <a:rPr lang="ru-RU" sz="2000" dirty="0"/>
              <a:t>Доля общих </a:t>
            </a:r>
            <a:r>
              <a:rPr lang="ru-RU" sz="2000" dirty="0" smtClean="0"/>
              <a:t>собраний собственников </a:t>
            </a:r>
            <a:r>
              <a:rPr lang="ru-RU" sz="2000" dirty="0"/>
              <a:t>помещений </a:t>
            </a:r>
            <a:r>
              <a:rPr lang="ru-RU" sz="2000" dirty="0" smtClean="0"/>
              <a:t>в </a:t>
            </a:r>
            <a:r>
              <a:rPr lang="ru-RU" sz="2000" dirty="0"/>
              <a:t>многоквартирных домах, проведённых посредством электронного голосования, </a:t>
            </a:r>
            <a:r>
              <a:rPr lang="ru-RU" sz="2000" dirty="0" smtClean="0"/>
              <a:t>от общего </a:t>
            </a:r>
            <a:r>
              <a:rPr lang="ru-RU" sz="2000" dirty="0"/>
              <a:t>количества проведенных общих </a:t>
            </a:r>
            <a:r>
              <a:rPr lang="ru-RU" sz="2000" dirty="0" smtClean="0"/>
              <a:t>собраний собственников»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57958" y="2730911"/>
            <a:ext cx="62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100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1718" y="1772816"/>
            <a:ext cx="450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Количество </a:t>
            </a:r>
            <a:r>
              <a:rPr lang="ru-RU" dirty="0">
                <a:solidFill>
                  <a:prstClr val="black"/>
                </a:solidFill>
              </a:rPr>
              <a:t>проведенных </a:t>
            </a:r>
            <a:r>
              <a:rPr lang="ru-RU" dirty="0" smtClean="0">
                <a:solidFill>
                  <a:prstClr val="black"/>
                </a:solidFill>
              </a:rPr>
              <a:t>ОСС в МКД в </a:t>
            </a:r>
            <a:r>
              <a:rPr lang="ru-RU" dirty="0">
                <a:solidFill>
                  <a:prstClr val="black"/>
                </a:solidFill>
              </a:rPr>
              <a:t>форме заочного голосования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с использованием информационных систем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1412" y="3068960"/>
            <a:ext cx="433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Общее количество ОСС в МКД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30948" y="2973145"/>
            <a:ext cx="4730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множение 13"/>
          <p:cNvSpPr/>
          <p:nvPr/>
        </p:nvSpPr>
        <p:spPr>
          <a:xfrm>
            <a:off x="6378226" y="2551983"/>
            <a:ext cx="792088" cy="6832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pbs.twimg.com/media/DrQEXOrWsAEQTIS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16611"/>
            <a:ext cx="3386807" cy="25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www.id-sys.ru/sites/default/files/images/broshyura_gis_zhkh_-_list_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r="50000"/>
          <a:stretch/>
        </p:blipFill>
        <p:spPr bwMode="auto">
          <a:xfrm>
            <a:off x="1979712" y="3616611"/>
            <a:ext cx="2520280" cy="26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788402"/>
          </a:xfrm>
        </p:spPr>
        <p:txBody>
          <a:bodyPr/>
          <a:lstStyle/>
          <a:p>
            <a:r>
              <a:rPr lang="ru-RU" sz="2000" dirty="0" smtClean="0"/>
              <a:t>«</a:t>
            </a:r>
            <a:r>
              <a:rPr lang="ru-RU" sz="2000" dirty="0"/>
              <a:t>Доля услуг по управлению многоквартирным домом и содержанию общего имущества, оплаченных онлайн</a:t>
            </a:r>
            <a:r>
              <a:rPr lang="ru-RU" sz="2000" dirty="0" smtClean="0"/>
              <a:t>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9596" y="2212414"/>
            <a:ext cx="62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100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1718" y="1196752"/>
            <a:ext cx="4795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Количество </a:t>
            </a:r>
            <a:r>
              <a:rPr lang="ru-RU" dirty="0"/>
              <a:t>проведенных платежей по оплате услуг </a:t>
            </a:r>
            <a:r>
              <a:rPr lang="ru-RU" dirty="0" smtClean="0"/>
              <a:t>по </a:t>
            </a:r>
            <a:r>
              <a:rPr lang="ru-RU" dirty="0"/>
              <a:t>управлению МКД и содержанию ОИ с использованием онлайн-оплаты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50164" y="2411596"/>
            <a:ext cx="5018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множение 13"/>
          <p:cNvSpPr/>
          <p:nvPr/>
        </p:nvSpPr>
        <p:spPr>
          <a:xfrm>
            <a:off x="6257508" y="2055478"/>
            <a:ext cx="792088" cy="6832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61718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бщее </a:t>
            </a:r>
            <a:r>
              <a:rPr lang="ru-RU" dirty="0"/>
              <a:t>количество проведенных платежей по оплате услуг </a:t>
            </a:r>
            <a:br>
              <a:rPr lang="ru-RU" dirty="0"/>
            </a:br>
            <a:r>
              <a:rPr lang="ru-RU" dirty="0"/>
              <a:t>по управлению </a:t>
            </a:r>
            <a:r>
              <a:rPr lang="ru-RU" dirty="0" smtClean="0"/>
              <a:t>МКД и </a:t>
            </a:r>
            <a:r>
              <a:rPr lang="ru-RU" dirty="0"/>
              <a:t>содержанию </a:t>
            </a:r>
            <a:r>
              <a:rPr lang="ru-RU" dirty="0" smtClean="0"/>
              <a:t>ОИ</a:t>
            </a:r>
            <a:endParaRPr lang="ru-RU" dirty="0"/>
          </a:p>
        </p:txBody>
      </p:sp>
      <p:pic>
        <p:nvPicPr>
          <p:cNvPr id="2050" name="Picture 2" descr="https://seriyvolk.ru/wp-content/uploads/2019/09/fewrgfh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18" y="3453712"/>
            <a:ext cx="3731897" cy="27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zhiznonline.ru/wp-content/uploads/2020/07/1-5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53712"/>
            <a:ext cx="3534394" cy="27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1844872"/>
          </a:xfrm>
        </p:spPr>
        <p:txBody>
          <a:bodyPr/>
          <a:lstStyle/>
          <a:p>
            <a:r>
              <a:rPr lang="ru-RU" sz="2000" dirty="0" smtClean="0"/>
              <a:t>«</a:t>
            </a:r>
            <a:r>
              <a:rPr lang="ru-RU" sz="2000" dirty="0"/>
              <a:t>Доля коммунальных услуг, оплаченных онлайн</a:t>
            </a:r>
            <a:r>
              <a:rPr lang="ru-RU" sz="2000" dirty="0" smtClean="0"/>
              <a:t>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82586" y="1588150"/>
            <a:ext cx="62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100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0402" y="836712"/>
            <a:ext cx="4110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</a:t>
            </a:r>
            <a:r>
              <a:rPr lang="ru-RU" dirty="0" smtClean="0"/>
              <a:t>оличество </a:t>
            </a:r>
            <a:r>
              <a:rPr lang="ru-RU" dirty="0"/>
              <a:t>проведенных платежей по оплате </a:t>
            </a:r>
            <a:r>
              <a:rPr lang="ru-RU" dirty="0" smtClean="0"/>
              <a:t>КУ с </a:t>
            </a:r>
            <a:r>
              <a:rPr lang="ru-RU" dirty="0"/>
              <a:t>использованием онлайн-оплаты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9632" y="1772816"/>
            <a:ext cx="4730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множение 13"/>
          <p:cNvSpPr/>
          <p:nvPr/>
        </p:nvSpPr>
        <p:spPr>
          <a:xfrm>
            <a:off x="5990498" y="1411895"/>
            <a:ext cx="792088" cy="6832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64791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бщее </a:t>
            </a:r>
            <a:r>
              <a:rPr lang="ru-RU" dirty="0"/>
              <a:t>количество проведенных платежей по оплате </a:t>
            </a:r>
            <a:r>
              <a:rPr lang="ru-RU" dirty="0" smtClean="0"/>
              <a:t>КУ</a:t>
            </a:r>
            <a:endParaRPr lang="ru-RU" dirty="0">
              <a:effectLst/>
            </a:endParaRPr>
          </a:p>
        </p:txBody>
      </p:sp>
      <p:pic>
        <p:nvPicPr>
          <p:cNvPr id="7170" name="Picture 2" descr="https://web.archive.org/web/20170607065014im_/http:/www.gifki.org/data/media/993/musornye-bak-i-musorka-animatsionnaya-kartinka-00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93" y="2320951"/>
            <a:ext cx="1904971" cy="37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bs.twimg.com/media/CycCNNJWEAAJ9mp.jpg:lar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0"/>
          <a:stretch/>
        </p:blipFill>
        <p:spPr bwMode="auto">
          <a:xfrm>
            <a:off x="6588224" y="2491155"/>
            <a:ext cx="2247936" cy="34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xn--90aadcz8ampge.xn--p1ai/image/cache/catalog/izdelia/oplata-na-sayte-600x6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156"/>
          <a:stretch/>
        </p:blipFill>
        <p:spPr bwMode="auto">
          <a:xfrm>
            <a:off x="3491880" y="3068960"/>
            <a:ext cx="299810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1844872"/>
          </a:xfrm>
        </p:spPr>
        <p:txBody>
          <a:bodyPr/>
          <a:lstStyle/>
          <a:p>
            <a:r>
              <a:rPr lang="ru-RU" sz="2000" dirty="0" smtClean="0"/>
              <a:t>«</a:t>
            </a:r>
            <a:r>
              <a:rPr lang="ru-RU" sz="2000" dirty="0"/>
              <a:t>Доля управляющих организаций, раскрывающих информацию в полном объеме в ГИС ЖКХ</a:t>
            </a:r>
            <a:r>
              <a:rPr lang="ru-RU" sz="2000" dirty="0" smtClean="0"/>
              <a:t>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9926" y="2199661"/>
            <a:ext cx="62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100</a:t>
            </a:r>
            <a:endParaRPr lang="ru-RU" dirty="0">
              <a:effectLst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46972" y="2330296"/>
            <a:ext cx="4730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множение 13"/>
          <p:cNvSpPr/>
          <p:nvPr/>
        </p:nvSpPr>
        <p:spPr>
          <a:xfrm>
            <a:off x="6165725" y="2042725"/>
            <a:ext cx="792088" cy="6832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92935" y="24226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бщее </a:t>
            </a:r>
            <a:r>
              <a:rPr lang="ru-RU" dirty="0"/>
              <a:t>количество организаций, осуществляющих управление </a:t>
            </a:r>
            <a:r>
              <a:rPr lang="ru-RU" dirty="0" smtClean="0"/>
              <a:t>МКД</a:t>
            </a:r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8025" y="1129967"/>
            <a:ext cx="4741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К</a:t>
            </a:r>
            <a:r>
              <a:rPr lang="ru-RU" dirty="0" smtClean="0">
                <a:solidFill>
                  <a:prstClr val="black"/>
                </a:solidFill>
              </a:rPr>
              <a:t>оличество </a:t>
            </a:r>
            <a:r>
              <a:rPr lang="ru-RU" dirty="0">
                <a:solidFill>
                  <a:prstClr val="black"/>
                </a:solidFill>
              </a:rPr>
              <a:t>организаций, осуществляющих управление </a:t>
            </a:r>
            <a:r>
              <a:rPr lang="ru-RU" dirty="0" smtClean="0">
                <a:solidFill>
                  <a:prstClr val="black"/>
                </a:solidFill>
              </a:rPr>
              <a:t>МКД, </a:t>
            </a:r>
            <a:r>
              <a:rPr lang="ru-RU" dirty="0">
                <a:solidFill>
                  <a:prstClr val="black"/>
                </a:solidFill>
              </a:rPr>
              <a:t>раскрывающих информацию в полном объеме в ГИС </a:t>
            </a:r>
            <a:r>
              <a:rPr lang="ru-RU" dirty="0" smtClean="0">
                <a:solidFill>
                  <a:prstClr val="black"/>
                </a:solidFill>
              </a:rPr>
              <a:t>ЖКХ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t="19747" r="31266" b="19325"/>
          <a:stretch/>
        </p:blipFill>
        <p:spPr bwMode="auto">
          <a:xfrm>
            <a:off x="1533955" y="3140968"/>
            <a:ext cx="3728519" cy="297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www.id-sys.ru/sites/default/files/images/broshyura_gis_zhkh_-_list_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5"/>
          <a:stretch/>
        </p:blipFill>
        <p:spPr bwMode="auto">
          <a:xfrm>
            <a:off x="5868144" y="3140968"/>
            <a:ext cx="2590691" cy="29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788402"/>
          </a:xfrm>
        </p:spPr>
        <p:txBody>
          <a:bodyPr/>
          <a:lstStyle/>
          <a:p>
            <a:r>
              <a:rPr lang="ru-RU" sz="2000" dirty="0" smtClean="0"/>
              <a:t>«Доля </a:t>
            </a:r>
            <a:r>
              <a:rPr lang="ru-RU" sz="2000" dirty="0" err="1" smtClean="0"/>
              <a:t>ресурсоснабжающих</a:t>
            </a:r>
            <a:r>
              <a:rPr lang="ru-RU" sz="2000" dirty="0" smtClean="0"/>
              <a:t> организаций, раскрывающих информацию в полном объеме в ГИС ЖКХ»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9926" y="1655538"/>
            <a:ext cx="62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100</a:t>
            </a:r>
            <a:endParaRPr lang="ru-RU" dirty="0">
              <a:effectLst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46972" y="1871562"/>
            <a:ext cx="4730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множение 13"/>
          <p:cNvSpPr/>
          <p:nvPr/>
        </p:nvSpPr>
        <p:spPr>
          <a:xfrm>
            <a:off x="6177838" y="1511522"/>
            <a:ext cx="792088" cy="6832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6406" y="1907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бщее количество РСО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6973" y="1151482"/>
            <a:ext cx="4730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</a:t>
            </a:r>
            <a:r>
              <a:rPr lang="ru-RU" dirty="0" smtClean="0">
                <a:solidFill>
                  <a:prstClr val="black"/>
                </a:solidFill>
              </a:rPr>
              <a:t>оличество РСО, </a:t>
            </a:r>
            <a:r>
              <a:rPr lang="ru-RU" dirty="0">
                <a:solidFill>
                  <a:prstClr val="black"/>
                </a:solidFill>
              </a:rPr>
              <a:t>раскрывающих информацию в полном объеме в ГИС </a:t>
            </a:r>
            <a:r>
              <a:rPr lang="ru-RU" dirty="0" smtClean="0">
                <a:solidFill>
                  <a:prstClr val="black"/>
                </a:solidFill>
              </a:rPr>
              <a:t>ЖКХ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filearchive.cnews.ru/img/forum/2015/09/28/evraev_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6" y="2408988"/>
            <a:ext cx="6997641" cy="39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1340816"/>
          </a:xfrm>
        </p:spPr>
        <p:txBody>
          <a:bodyPr/>
          <a:lstStyle/>
          <a:p>
            <a:r>
              <a:rPr lang="ru-RU" sz="2000" dirty="0" smtClean="0"/>
              <a:t>«</a:t>
            </a:r>
            <a:r>
              <a:rPr lang="ru-RU" sz="2000" dirty="0"/>
              <a:t>Доля жителей городов в возрасте старше 14 лет, принявших участие с использованием цифровых технологий в принятии решений по вопросам городского развития</a:t>
            </a:r>
            <a:r>
              <a:rPr lang="ru-RU" sz="2000" dirty="0" smtClean="0"/>
              <a:t>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98013" y="3043718"/>
            <a:ext cx="62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100</a:t>
            </a:r>
            <a:endParaRPr lang="ru-RU" dirty="0">
              <a:effectLst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74964" y="3293123"/>
            <a:ext cx="4730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множение 13"/>
          <p:cNvSpPr/>
          <p:nvPr/>
        </p:nvSpPr>
        <p:spPr>
          <a:xfrm>
            <a:off x="6105830" y="2923791"/>
            <a:ext cx="792088" cy="6832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65078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Общее </a:t>
            </a:r>
            <a:r>
              <a:rPr lang="ru-RU" dirty="0"/>
              <a:t>количество жителей в возрасте старше 14 </a:t>
            </a:r>
            <a:r>
              <a:rPr lang="ru-RU" dirty="0" smtClean="0"/>
              <a:t>лет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5645" y="1751056"/>
            <a:ext cx="4730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Количество жителей в возрасте старше 14 лет, зарегистрированных на специализированных информационных ресурсах по вопросам городского развития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10318" r="28696" b="10188"/>
          <a:stretch/>
        </p:blipFill>
        <p:spPr bwMode="auto">
          <a:xfrm>
            <a:off x="1465078" y="4036825"/>
            <a:ext cx="3250938" cy="229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5063" r="19493" b="30633"/>
          <a:stretch/>
        </p:blipFill>
        <p:spPr bwMode="auto">
          <a:xfrm>
            <a:off x="4932041" y="3817799"/>
            <a:ext cx="3868604" cy="25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7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1340816"/>
          </a:xfrm>
        </p:spPr>
        <p:txBody>
          <a:bodyPr/>
          <a:lstStyle/>
          <a:p>
            <a:r>
              <a:rPr lang="ru-RU" sz="2000" dirty="0" smtClean="0"/>
              <a:t>Плановые значения показателей на 2021 год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44716"/>
              </p:ext>
            </p:extLst>
          </p:nvPr>
        </p:nvGraphicFramePr>
        <p:xfrm>
          <a:off x="1403648" y="908721"/>
          <a:ext cx="7086617" cy="5240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8478"/>
                <a:gridCol w="1858139"/>
              </a:tblGrid>
              <a:tr h="1080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</a:t>
                      </a:r>
                      <a:r>
                        <a:rPr lang="ru-RU" sz="1800" dirty="0" smtClean="0">
                          <a:effectLst/>
                        </a:rPr>
                        <a:t>ОСС в МКД, </a:t>
                      </a:r>
                      <a:r>
                        <a:rPr lang="ru-RU" sz="1800" dirty="0">
                          <a:effectLst/>
                        </a:rPr>
                        <a:t>проведённых посредством электронного голосования, от общего количества проведенных </a:t>
                      </a:r>
                      <a:r>
                        <a:rPr lang="ru-RU" sz="1800" dirty="0" smtClean="0">
                          <a:effectLst/>
                        </a:rPr>
                        <a:t>ОСС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88" marR="46288" marT="0" marB="0"/>
                </a:tc>
              </a:tr>
              <a:tr h="799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услуг по управлению </a:t>
                      </a:r>
                      <a:r>
                        <a:rPr lang="ru-RU" sz="1800" dirty="0" smtClean="0">
                          <a:effectLst/>
                        </a:rPr>
                        <a:t>МКД и </a:t>
                      </a:r>
                      <a:r>
                        <a:rPr lang="ru-RU" sz="1800" dirty="0">
                          <a:effectLst/>
                        </a:rPr>
                        <a:t>содержанию </a:t>
                      </a:r>
                      <a:r>
                        <a:rPr lang="ru-RU" sz="1800" dirty="0" smtClean="0">
                          <a:effectLst/>
                        </a:rPr>
                        <a:t>ОИ, </a:t>
                      </a:r>
                      <a:r>
                        <a:rPr lang="ru-RU" sz="1800" dirty="0">
                          <a:effectLst/>
                        </a:rPr>
                        <a:t>оплаченных онлайн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</a:tr>
              <a:tr h="71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</a:t>
                      </a:r>
                      <a:r>
                        <a:rPr lang="ru-RU" sz="1800" dirty="0" smtClean="0">
                          <a:effectLst/>
                        </a:rPr>
                        <a:t>КУ, </a:t>
                      </a:r>
                      <a:r>
                        <a:rPr lang="ru-RU" sz="1800" dirty="0">
                          <a:effectLst/>
                        </a:rPr>
                        <a:t>оплаченных онлайн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</a:tr>
              <a:tr h="71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</a:t>
                      </a:r>
                      <a:r>
                        <a:rPr lang="ru-RU" sz="1800" dirty="0" smtClean="0">
                          <a:effectLst/>
                        </a:rPr>
                        <a:t>УО, </a:t>
                      </a:r>
                      <a:r>
                        <a:rPr lang="ru-RU" sz="1800" dirty="0">
                          <a:effectLst/>
                        </a:rPr>
                        <a:t>раскрывающих информацию в полном объеме в ГИС ЖКХ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</a:tr>
              <a:tr h="71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</a:t>
                      </a:r>
                      <a:r>
                        <a:rPr lang="ru-RU" sz="1800" dirty="0" smtClean="0">
                          <a:effectLst/>
                        </a:rPr>
                        <a:t>РСО, </a:t>
                      </a:r>
                      <a:r>
                        <a:rPr lang="ru-RU" sz="1800" dirty="0">
                          <a:effectLst/>
                        </a:rPr>
                        <a:t>раскрывающих информацию в полном объеме в ГИС ЖКХ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</a:tr>
              <a:tr h="1218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жителей городов в возрасте старше 14 лет, принявших участие с использованием цифровых технологий в принятии решений по вопросам городского развития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288" marR="462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9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1340816"/>
          </a:xfrm>
        </p:spPr>
        <p:txBody>
          <a:bodyPr/>
          <a:lstStyle/>
          <a:p>
            <a:r>
              <a:rPr lang="ru-RU" sz="2000" dirty="0" smtClean="0"/>
              <a:t>Контроль за заполнением ГИС ЖКХ по ГВС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7300" y="980728"/>
            <a:ext cx="7769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5679 МКД </a:t>
            </a:r>
            <a:r>
              <a:rPr lang="ru-RU" dirty="0" smtClean="0"/>
              <a:t>размещена </a:t>
            </a:r>
            <a:r>
              <a:rPr lang="ru-RU" dirty="0"/>
              <a:t>информация о заключенных договорах на предоставление </a:t>
            </a:r>
            <a:r>
              <a:rPr lang="ru-RU" dirty="0" smtClean="0"/>
              <a:t>ГВС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Информация о плановых отключениях размещена </a:t>
            </a:r>
            <a:r>
              <a:rPr lang="ru-RU" dirty="0"/>
              <a:t>по </a:t>
            </a:r>
            <a:r>
              <a:rPr lang="ru-RU" b="1" dirty="0"/>
              <a:t>3485 </a:t>
            </a:r>
            <a:r>
              <a:rPr lang="ru-RU" b="1" dirty="0" smtClean="0"/>
              <a:t>МКД</a:t>
            </a:r>
          </a:p>
          <a:p>
            <a:pPr algn="just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20928" r="36012" b="23544"/>
          <a:stretch/>
        </p:blipFill>
        <p:spPr bwMode="auto">
          <a:xfrm>
            <a:off x="5292080" y="2348880"/>
            <a:ext cx="3654239" cy="397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digital.gov.ru/uploaded/presentations/prezentatsiya-gis-zhkh-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0" y="2458055"/>
            <a:ext cx="3902870" cy="38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466</Words>
  <Application>Microsoft Office PowerPoint</Application>
  <PresentationFormat>Экран (4:3)</PresentationFormat>
  <Paragraphs>78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«Доля общих собраний собственников помещений в многоквартирных домах, проведённых посредством электронного голосования, от общего количества проведенных общих собраний собственников» </vt:lpstr>
      <vt:lpstr>«Доля услуг по управлению многоквартирным домом и содержанию общего имущества, оплаченных онлайн»  </vt:lpstr>
      <vt:lpstr>«Доля коммунальных услуг, оплаченных онлайн»  </vt:lpstr>
      <vt:lpstr>«Доля управляющих организаций, раскрывающих информацию в полном объеме в ГИС ЖКХ»  </vt:lpstr>
      <vt:lpstr>«Доля ресурсоснабжающих организаций, раскрывающих информацию в полном объеме в ГИС ЖКХ»   </vt:lpstr>
      <vt:lpstr>«Доля жителей городов в возрасте старше 14 лет, принявших участие с использованием цифровых технологий в принятии решений по вопросам городского развития»    </vt:lpstr>
      <vt:lpstr>Плановые значения показателей на 2021 год    </vt:lpstr>
      <vt:lpstr>Контроль за заполнением ГИС ЖКХ по ГВС    </vt:lpstr>
      <vt:lpstr>Контроль за заполнением ГИС ЖКХ по договорам МКД    </vt:lpstr>
      <vt:lpstr>Контроль за заполнением ГИС ЖКХ по договорам жилых домов и домов блокированной застройки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А. Азарова</dc:creator>
  <cp:lastModifiedBy>User</cp:lastModifiedBy>
  <cp:revision>139</cp:revision>
  <cp:lastPrinted>2021-02-05T10:54:52Z</cp:lastPrinted>
  <dcterms:created xsi:type="dcterms:W3CDTF">2019-12-29T16:56:10Z</dcterms:created>
  <dcterms:modified xsi:type="dcterms:W3CDTF">2021-09-15T05:17:16Z</dcterms:modified>
</cp:coreProperties>
</file>