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хамед А.Х" initials="М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446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0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9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68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69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8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6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2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3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5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2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1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5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8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4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24AFF8-11FD-4E09-B228-2F862C72BFB1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9C66F5-CF3A-41CC-A3DC-223A7C22B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137DFA-513D-4936-979C-4FEEF7F88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065" y="2267124"/>
            <a:ext cx="10360404" cy="36219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45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по сокращению потерь энергоресурсов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endParaRPr lang="ru-RU" sz="45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приборов учета холодного водоснабжения с дистанционной передачей данных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E8AF66-3844-4CF8-A6D0-CB9010D0A2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14366" r="22285" b="15725"/>
          <a:stretch/>
        </p:blipFill>
        <p:spPr bwMode="auto">
          <a:xfrm>
            <a:off x="10176019" y="140515"/>
            <a:ext cx="1610513" cy="196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8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9D7475-3611-4456-9D4C-90E40FD3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503339"/>
            <a:ext cx="11308360" cy="5673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программы по сокращению потерь энергоресурсов ГК </a:t>
            </a:r>
            <a:r>
              <a:rPr lang="ru-RU" sz="1700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Квадро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реализует множество проектов и не боится применять передовые технологии и материалы. В этот раз мы расскажем о пилотном проекте по учёту объёмов потребления холодного водоснабжения в МКД </a:t>
            </a:r>
            <a:r>
              <a:rPr lang="ru-RU" sz="17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адресу город ростов-на-дону, </a:t>
            </a:r>
            <a:r>
              <a:rPr lang="ru-RU" sz="17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пр. Нагибина 43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cap="none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момента появления приборов учёта энергоресурсов </a:t>
            </a:r>
            <a:r>
              <a:rPr lang="ru-RU" sz="17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приборов учёта и </a:t>
            </a:r>
            <a:r>
              <a:rPr lang="ru-RU" sz="17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общедомовых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проявилась и проблема корректного учёта, которая заключается в сведении итогов или баланса между показаниями общедомовых приборов учёта и суммой индивидуальных приборов учёта, к которым необходимо добавить объёмы рассчитанные исходя из утверждённых нормативов потребления для помещений не оборудованных индивидуальными приборами учета </a:t>
            </a:r>
            <a:r>
              <a:rPr lang="ru-RU" sz="15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5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норматив потребления коммунальных услуг по холодному водоснабжению м3</a:t>
            </a:r>
            <a:r>
              <a:rPr lang="en-US" sz="15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чел. в месяц 7,56 </a:t>
            </a:r>
            <a:r>
              <a:rPr lang="ru-RU" sz="15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Нагибина 43 (постановление РСТ РО № 27</a:t>
            </a:r>
            <a:r>
              <a:rPr lang="en-US" sz="15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/1 </a:t>
            </a:r>
            <a:r>
              <a:rPr lang="ru-RU" sz="15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5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29/06/2020 </a:t>
            </a:r>
            <a:r>
              <a:rPr lang="ru-RU" sz="15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5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причины отсутствия баланса - это </a:t>
            </a:r>
            <a:r>
              <a:rPr lang="ru-RU" sz="17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7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коммерческие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потери. </a:t>
            </a: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7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Техническими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называют потери, обусловленные технологическими процессами (промывка систем, сброс систем, дезинфекция систем, апробирование систем пожаротушения и др.), аварийными ситуациями и метрологической погрешностью в работе приборов учёта. </a:t>
            </a: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7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Коммерческие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потери это передача заведомо неверных показаний потребителями, несанкционированное вмешательство в работу приборов учёта, а также игнорирование показаний «после запятой» и арифметическая погрешность, вызванная съёмом показаний с индивидуальных приборов учета в разные дни (не одномоментно). </a:t>
            </a: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в рамках действующего законодательства, юридические лица должны заключать договора на поставку энергоресурсов непосредственно с ресурсоснабжающими организациями. </a:t>
            </a:r>
            <a:r>
              <a:rPr lang="ru-RU" sz="17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Управляющие организации не могут проконтролировать, какие показания собственник передал, например, "водоканалу" и насколько они корректны, при этом расчеты за поставленный ресурс осуществляется по показаниям общедомового прибора учета. </a:t>
            </a:r>
          </a:p>
          <a:p>
            <a:pPr indent="44958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ru-RU" sz="1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4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5C80F-CD66-4E25-AA3C-796D4524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66" y="335561"/>
            <a:ext cx="6216242" cy="60188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6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дистанционного съёма показаний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общедомовых приборов учёта уже много лет применяется в ГК </a:t>
            </a:r>
            <a:r>
              <a:rPr lang="ru-RU" sz="1600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Квадро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обеспечивает надёжный контроль и своевременное выявление </a:t>
            </a:r>
            <a:r>
              <a:rPr lang="ru-RU" sz="16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потерь. </a:t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практического решения вопроса с </a:t>
            </a:r>
            <a:r>
              <a:rPr lang="ru-RU" sz="16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коммерческими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потерями было принято решение применить передовую технологию - установку индивидуальных приборов учета с дистанционной передачей </a:t>
            </a: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данных. В качестве протокола передачи данных была выбрана технология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ru-RU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Приборы учета были выбраны Российского производителя </a:t>
            </a: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компания </a:t>
            </a:r>
            <a:r>
              <a:rPr lang="ru-RU" sz="1600" cap="none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Декаст-метроник</a:t>
            </a: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ООО «</a:t>
            </a:r>
            <a:r>
              <a:rPr lang="ru-RU" sz="1600" cap="none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Декаст</a:t>
            </a: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             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Декаст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ВСКМ исполнения</a:t>
            </a:r>
            <a:r>
              <a:rPr lang="ru-RU" sz="16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iWAN</a:t>
            </a:r>
            <a:r>
              <a:rPr lang="ru-RU" sz="16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метрологического класса </a:t>
            </a:r>
            <a:r>
              <a:rPr lang="ru-RU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«</a:t>
            </a:r>
            <a:r>
              <a:rPr lang="en-US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6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счетчик с электронным дисплеем и интегрированным </a:t>
            </a:r>
            <a:r>
              <a:rPr lang="ru-RU" sz="1600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радиомодулем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крыльчатый одноструйный универсальный для холодной и горячей воды c максимальной температурой 90 °С, с расширенным перечнем передаваемой информации по </a:t>
            </a:r>
            <a:r>
              <a:rPr lang="ru-RU" sz="1600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радиопротоколу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</a:t>
            </a:r>
            <a:r>
              <a:rPr lang="ru-RU" sz="1600" cap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высоконадежный стандарт для беспроводных маломощных частных сетей в нелицензируемом диапазоне 868 </a:t>
            </a:r>
            <a:r>
              <a:rPr lang="ru-RU" sz="1600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мгц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Позволяет передавать небольшие объемы данных на расстояния до 15 км в пределах прямой видимости и до 1.5…2 км в условиях плотной городской застройки)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позволяет использовать индивидуальные приборы учета разных производителей за счет открытого кода.</a:t>
            </a:r>
            <a:endParaRPr lang="ru-RU" cap="none" dirty="0">
              <a:solidFill>
                <a:srgbClr val="0070C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7EC3810-81F0-4991-BC8B-6D75092E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560"/>
            <a:ext cx="4514150" cy="60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CE2906-71BC-4423-A649-582F805B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732" y="293615"/>
            <a:ext cx="6274965" cy="61491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октябре 2019 года на общем собрании собственников помещений МКД было принято решение реализовать проект по оснащению индивидуальными приборами учёта 100% помещений МКД (жилых и нежилых) за счет денежных средств по тарифу на «содержание и обслуживание».    </a:t>
            </a:r>
            <a:r>
              <a:rPr lang="ru-RU" sz="16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ноябре 2019 года проект был уже реализован.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техническом этаже МКД была установлена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базовая станция стандарта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6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сбор и хранение показаний отвечает сервер с программным обеспечением, установленный в центральном офисе управляющей организации (3 км от МКД). Такое решение позволяет обеспечить надёжный уровень приватности и в тоже самое время избавляет от необходимости ежемесячной абонентской платы за сбор, хранение и передачу показаний, как в случае с облачными сервисами. </a:t>
            </a:r>
            <a:r>
              <a:rPr lang="ru-RU" sz="16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 МКД для реализации программы обусловлен не только необходимостью сведения баланса, но и наличием только одного ресурса «холодного водоснабжения» (горячее водоснабжение обеспечивается газовыми колонками), и наличием 9-ти нежилых помещений с прямыми договорами поставки холодного водоснабжения и отсутствие приборного учёта в некоторых жилых помещениях. При выполнении работ по установке приборов учета был также произведён комплекс работ по замене вводных кранов, установке обратных клапанов на трубопроводы и установка фильтров грубой очистки перед каждым ИПУ, с устранением выявленных дефектов на инженерных коммуникациях.                                     </a:t>
            </a:r>
            <a:r>
              <a:rPr lang="ru-RU" sz="16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6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все помещения МКД были оснащены </a:t>
            </a:r>
            <a:r>
              <a:rPr lang="ru-RU" sz="1600" b="1" i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умными</a:t>
            </a:r>
            <a:r>
              <a:rPr lang="ru-RU" sz="16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приборами учета, которые два раза в день отправляют показания на сервер.</a:t>
            </a:r>
            <a:endParaRPr lang="ru-RU" sz="16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93DF9A63-2DED-42BF-9AC1-E5CB72CE4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97" y="293615"/>
            <a:ext cx="4514173" cy="6149130"/>
          </a:xfrm>
        </p:spPr>
      </p:pic>
    </p:spTree>
    <p:extLst>
      <p:ext uri="{BB962C8B-B14F-4D97-AF65-F5344CB8AC3E}">
        <p14:creationId xmlns:p14="http://schemas.microsoft.com/office/powerpoint/2010/main" val="179867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5F07B2-8A9C-4A47-9128-07D31EB5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0" y="2835479"/>
            <a:ext cx="10930854" cy="36680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второго месяца после реализации проекта (декабрь 2019 года) разница между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показаниями общедомового прибора учета и суммы показаний индивидуальных приборов учета минимальна, в рамках арифметической погрешности и не превышает </a:t>
            </a:r>
            <a: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СОИД  4,36 м3 </a:t>
            </a:r>
            <a:b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(218 м</a:t>
            </a:r>
            <a:r>
              <a:rPr lang="ru-RU" sz="2200" b="1" cap="none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(уборочная площадь) х 0,02 м</a:t>
            </a:r>
            <a:r>
              <a:rPr lang="ru-RU" sz="2200" b="1" cap="none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(норматив, утвержденный РСТ РО = 4,36 м</a:t>
            </a:r>
            <a:r>
              <a:rPr lang="ru-RU" sz="2200" b="1" cap="none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b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Спустя восемнадцать расчётных периодов мы можем с уверенностью сказать об эффективности данной технологии и неоспоримом преимуществе по сравнению с классическим способом учёта энергоресурсов. Потери свелись к минимальному уровню и обусловлены метрологической особенностью работы крыльчатых водомеров и не превышают процент заявленной производителем погрешности. </a:t>
            </a:r>
            <a:b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8E5C4F1-CE06-48E9-807C-48718D7FF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9" y="354504"/>
            <a:ext cx="10930854" cy="2311365"/>
          </a:xfrm>
        </p:spPr>
      </p:pic>
    </p:spTree>
    <p:extLst>
      <p:ext uri="{BB962C8B-B14F-4D97-AF65-F5344CB8AC3E}">
        <p14:creationId xmlns:p14="http://schemas.microsoft.com/office/powerpoint/2010/main" val="142964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C00582B-BA5E-4A05-A168-29BD6E34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33" y="246162"/>
            <a:ext cx="4613071" cy="615076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E6F104F-1E32-4B6D-9CEE-12C478271CC5}"/>
              </a:ext>
            </a:extLst>
          </p:cNvPr>
          <p:cNvSpPr/>
          <p:nvPr/>
        </p:nvSpPr>
        <p:spPr>
          <a:xfrm>
            <a:off x="5805182" y="381640"/>
            <a:ext cx="1202424" cy="1153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50</a:t>
            </a:r>
          </a:p>
          <a:p>
            <a:pPr algn="ctr"/>
            <a:r>
              <a:rPr lang="ru-RU" sz="900" dirty="0"/>
              <a:t>приборов</a:t>
            </a:r>
          </a:p>
          <a:p>
            <a:pPr algn="ctr"/>
            <a:r>
              <a:rPr lang="en-US" sz="900" dirty="0"/>
              <a:t>BCKM IWAN</a:t>
            </a:r>
            <a:endParaRPr lang="ru-RU" sz="6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4414A55-82BC-4811-8B8C-F8EE20E6361F}"/>
              </a:ext>
            </a:extLst>
          </p:cNvPr>
          <p:cNvSpPr txBox="1">
            <a:spLocks/>
          </p:cNvSpPr>
          <p:nvPr/>
        </p:nvSpPr>
        <p:spPr>
          <a:xfrm>
            <a:off x="5587068" y="1535184"/>
            <a:ext cx="5760382" cy="6150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43A4344B-B305-4BE5-BE29-0097D95FC87A}"/>
              </a:ext>
            </a:extLst>
          </p:cNvPr>
          <p:cNvSpPr/>
          <p:nvPr/>
        </p:nvSpPr>
        <p:spPr>
          <a:xfrm>
            <a:off x="5805181" y="1563206"/>
            <a:ext cx="1202423" cy="1153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1</a:t>
            </a:r>
          </a:p>
          <a:p>
            <a:pPr algn="ctr"/>
            <a:r>
              <a:rPr lang="ru-RU" sz="900" dirty="0"/>
              <a:t>базовая станция</a:t>
            </a:r>
            <a:endParaRPr lang="ru-RU" sz="60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743E369-E5FE-478D-BAF1-566276EA6B4C}"/>
              </a:ext>
            </a:extLst>
          </p:cNvPr>
          <p:cNvSpPr/>
          <p:nvPr/>
        </p:nvSpPr>
        <p:spPr>
          <a:xfrm>
            <a:off x="5805181" y="2744771"/>
            <a:ext cx="1202423" cy="1153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23</a:t>
            </a:r>
          </a:p>
          <a:p>
            <a:pPr algn="ctr"/>
            <a:r>
              <a:rPr lang="ru-RU" sz="900" dirty="0"/>
              <a:t>жилых </a:t>
            </a:r>
            <a:r>
              <a:rPr lang="ru-RU" sz="800" dirty="0"/>
              <a:t>помещений</a:t>
            </a:r>
            <a:endParaRPr lang="ru-RU" sz="600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98847882-8492-43AB-930F-175421722939}"/>
              </a:ext>
            </a:extLst>
          </p:cNvPr>
          <p:cNvSpPr/>
          <p:nvPr/>
        </p:nvSpPr>
        <p:spPr>
          <a:xfrm>
            <a:off x="5805181" y="3926336"/>
            <a:ext cx="1202423" cy="1153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9</a:t>
            </a:r>
          </a:p>
          <a:p>
            <a:pPr algn="ctr"/>
            <a:r>
              <a:rPr lang="ru-RU" sz="900" dirty="0"/>
              <a:t>не жилых </a:t>
            </a:r>
            <a:r>
              <a:rPr lang="ru-RU" sz="800" dirty="0"/>
              <a:t>помещений</a:t>
            </a:r>
            <a:endParaRPr lang="ru-RU" sz="600" dirty="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81AB932-64BD-4898-AEC4-0AA1C76B636E}"/>
              </a:ext>
            </a:extLst>
          </p:cNvPr>
          <p:cNvSpPr/>
          <p:nvPr/>
        </p:nvSpPr>
        <p:spPr>
          <a:xfrm>
            <a:off x="5796792" y="5107901"/>
            <a:ext cx="1212199" cy="1153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ОДН</a:t>
            </a:r>
          </a:p>
          <a:p>
            <a:pPr algn="ctr"/>
            <a:r>
              <a:rPr lang="ru-RU" sz="800" dirty="0"/>
              <a:t>снижен до </a:t>
            </a:r>
            <a:r>
              <a:rPr lang="ru-RU" sz="3200" dirty="0"/>
              <a:t>1</a:t>
            </a:r>
            <a:r>
              <a:rPr lang="en-US" sz="3200" dirty="0"/>
              <a:t>%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4E439D-3DD3-47E1-A413-B6D5A1C31F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13586" r="21658" b="16361"/>
          <a:stretch/>
        </p:blipFill>
        <p:spPr bwMode="auto">
          <a:xfrm>
            <a:off x="8326014" y="283885"/>
            <a:ext cx="2038526" cy="2558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27E221-8B73-4CAA-BC08-F67CAAFA2237}"/>
              </a:ext>
            </a:extLst>
          </p:cNvPr>
          <p:cNvSpPr txBox="1"/>
          <p:nvPr/>
        </p:nvSpPr>
        <p:spPr>
          <a:xfrm>
            <a:off x="7080309" y="3083962"/>
            <a:ext cx="48236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Показатели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реализации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программы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pPr algn="just"/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Несомненно, этот результат позволит нам </a:t>
            </a:r>
          </a:p>
          <a:p>
            <a:pPr algn="just"/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дальше рекомендовать внедрение систем </a:t>
            </a:r>
          </a:p>
          <a:p>
            <a:pPr algn="just"/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дистанционной передачей данных, </a:t>
            </a:r>
          </a:p>
          <a:p>
            <a:pPr algn="just"/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всех МКД, без исключения, которые обслуживает </a:t>
            </a:r>
            <a:r>
              <a:rPr lang="ru-RU" sz="2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ГК </a:t>
            </a:r>
            <a:r>
              <a:rPr lang="ru-RU" sz="2200" b="1" cap="none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Квадро</a:t>
            </a:r>
            <a:r>
              <a:rPr lang="ru-RU" sz="1800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ведь от качества учёта потребления энергоресурсов зависит благосостояние всего МКД в целом.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3123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9921</TotalTime>
  <Words>412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Капля</vt:lpstr>
      <vt:lpstr>Презентация PowerPoint</vt:lpstr>
      <vt:lpstr>Презентация PowerPoint</vt:lpstr>
      <vt:lpstr>Использование дистанционного съёма показаний с общедомовых приборов учёта уже много лет применяется в ГК Квадро и обеспечивает надёжный контроль и своевременное выявление технических потерь.   Для практического решения вопроса с коммерческими потерями было принято решение применить передовую технологию - установку индивидуальных приборов учета с дистанционной передачей данных. В качестве протокола передачи данных была выбрана технология LoRaWAN. Приборы учета были выбраны Российского производителя технологическая компания Декаст-метроник ООО «Декаст».              .   Декаст ВСКМ исполнения iWAN метрологического класса «B» и «C» счетчик с электронным дисплеем и интегрированным радиомодулем крыльчатый одноструйный универсальный для холодной и горячей воды c максимальной температурой 90 °С, с расширенным перечнем передаваемой информации по радиопротоколу LoRaWAN.                                   .   LoRaWAN  - высоконадежный стандарт для беспроводных маломощных частных сетей в нелицензируемом диапазоне 868 мгц. Позволяет передавать небольшие объемы данных на расстояния до 15 км в пределах прямой видимости и до 1.5…2 км в условиях плотной городской застройки), которая позволяет использовать индивидуальные приборы учета разных производителей за счет открытого кода.</vt:lpstr>
      <vt:lpstr>В октябре 2019 года на общем собрании собственников помещений МКД было принято решение реализовать проект по оснащению индивидуальными приборами учёта 100% помещений МКД (жилых и нежилых) за счет денежных средств по тарифу на «содержание и обслуживание».    .  В ноябре 2019 года проект был уже реализован. На техническом этаже МКД была установлена базовая станция стандарта LoRaWAN, за сбор и хранение показаний отвечает сервер с программным обеспечением, установленный в центральном офисе управляющей организации (3 км от МКД). Такое решение позволяет обеспечить надёжный уровень приватности и в тоже самое время избавляет от необходимости ежемесячной абонентской платы за сбор, хранение и передачу показаний, как в случае с облачными сервисами. .   Выбор МКД для реализации программы обусловлен не только необходимостью сведения баланса, но и наличием только одного ресурса «холодного водоснабжения» (горячее водоснабжение обеспечивается газовыми колонками), и наличием 9-ти нежилых помещений с прямыми договорами поставки холодного водоснабжения и отсутствие приборного учёта в некоторых жилых помещениях. При выполнении работ по установке приборов учета был также произведён комплекс работ по замене вводных кранов, установке обратных клапанов на трубопроводы и установка фильтров грубой очистки перед каждым ИПУ, с устранением выявленных дефектов на инженерных коммуникациях.                                     . В результате все помещения МКД были оснащены умными приборами учета, которые два раза в день отправляют показания на сервер.</vt:lpstr>
      <vt:lpstr>Со второго месяца после реализации проекта (декабрь 2019 года) разница между показаниями общедомового прибора учета и суммы показаний индивидуальных приборов учета минимальна, в рамках арифметической погрешности и не превышает СОИД  4,36 м3  (218 м2 (уборочная площадь) х 0,02 м3 (норматив, утвержденный РСТ РО = 4,36 м3).  Спустя восемнадцать расчётных периодов мы можем с уверенностью сказать об эффективности данной технологии и неоспоримом преимуществе по сравнению с классическим способом учёта энергоресурсов. Потери свелись к минимальному уровню и обусловлены метрологической особенностью работы крыльчатых водомеров и не превышают процент заявленной производителем погрешности.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Мохамед А.Х</dc:creator>
  <cp:lastModifiedBy>User</cp:lastModifiedBy>
  <cp:revision>39</cp:revision>
  <dcterms:created xsi:type="dcterms:W3CDTF">2021-07-07T06:12:06Z</dcterms:created>
  <dcterms:modified xsi:type="dcterms:W3CDTF">2021-09-15T05:17:42Z</dcterms:modified>
</cp:coreProperties>
</file>