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5" r:id="rId4"/>
    <p:sldId id="276" r:id="rId5"/>
    <p:sldId id="277" r:id="rId6"/>
    <p:sldId id="278" r:id="rId7"/>
    <p:sldId id="279" r:id="rId8"/>
    <p:sldId id="280" r:id="rId9"/>
    <p:sldId id="274" r:id="rId10"/>
    <p:sldId id="268" r:id="rId11"/>
    <p:sldId id="281" r:id="rId12"/>
    <p:sldId id="282" r:id="rId13"/>
    <p:sldId id="272" r:id="rId14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итдиков Алексей Хусяинович" initials="САХ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5CA3A"/>
    <a:srgbClr val="51D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3" d="100"/>
          <a:sy n="93" d="100"/>
        </p:scale>
        <p:origin x="-40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67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36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76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648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62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76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67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0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18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02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DC65D-29C9-4C6C-9D0F-849A529CC52A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99287-12CB-4B5A-8464-412E47031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85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3796" y="1560945"/>
            <a:ext cx="10249497" cy="418566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О реализации </a:t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Постановлений Правительства РФ,</a:t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 регламентирующих вопросы эксплуатации  приборов учета электрической энергии</a:t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>
                <a:solidFill>
                  <a:srgbClr val="0070C0"/>
                </a:solidFill>
              </a:rPr>
              <a:t/>
            </a:r>
            <a:br>
              <a:rPr lang="ru-RU" sz="3600" b="1" dirty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/>
            </a:r>
            <a:br>
              <a:rPr lang="ru-RU" sz="3600" b="1" dirty="0" smtClean="0">
                <a:solidFill>
                  <a:srgbClr val="0070C0"/>
                </a:solidFill>
              </a:rPr>
            </a:b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796" y="624899"/>
            <a:ext cx="1955804" cy="93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61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0967"/>
            <a:ext cx="10515600" cy="48459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Возможные перспективы использования </a:t>
            </a:r>
            <a:r>
              <a:rPr lang="ru-RU" sz="2400" dirty="0"/>
              <a:t>в </a:t>
            </a:r>
            <a:r>
              <a:rPr lang="ru-RU" sz="2400" dirty="0" smtClean="0"/>
              <a:t>МКД приборов учета, по которым </a:t>
            </a:r>
            <a:r>
              <a:rPr lang="ru-RU" sz="2400" dirty="0" err="1" smtClean="0"/>
              <a:t>межповерочный</a:t>
            </a:r>
            <a:r>
              <a:rPr lang="ru-RU" sz="2400" dirty="0" smtClean="0"/>
              <a:t> интервал истечет после 01.01.2022: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1. Законодатель допускает проведение поверки ИПУ </a:t>
            </a:r>
            <a:r>
              <a:rPr lang="ru-RU" sz="2400" dirty="0"/>
              <a:t>- до 1 января 2025 </a:t>
            </a:r>
            <a:r>
              <a:rPr lang="ru-RU" sz="2400" dirty="0" smtClean="0"/>
              <a:t>г.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1600" dirty="0" smtClean="0"/>
              <a:t>с </a:t>
            </a:r>
            <a:r>
              <a:rPr lang="ru-RU" sz="1600" dirty="0"/>
              <a:t>даты истечения </a:t>
            </a:r>
            <a:r>
              <a:rPr lang="ru-RU" sz="1600" dirty="0" smtClean="0"/>
              <a:t>МПИ и </a:t>
            </a:r>
            <a:r>
              <a:rPr lang="ru-RU" sz="1600" dirty="0"/>
              <a:t>до проведения </a:t>
            </a:r>
            <a:r>
              <a:rPr lang="ru-RU" sz="1600" dirty="0" smtClean="0"/>
              <a:t>поверки </a:t>
            </a:r>
            <a:r>
              <a:rPr lang="ru-RU" sz="1600" dirty="0"/>
              <a:t>показания </a:t>
            </a:r>
            <a:r>
              <a:rPr lang="ru-RU" sz="1600" dirty="0" smtClean="0"/>
              <a:t>принимаются к расчетам. </a:t>
            </a:r>
            <a:r>
              <a:rPr lang="ru-RU" sz="1600" dirty="0"/>
              <a:t>Е</a:t>
            </a:r>
            <a:r>
              <a:rPr lang="ru-RU" sz="1600" dirty="0" smtClean="0"/>
              <a:t>сли </a:t>
            </a:r>
            <a:r>
              <a:rPr lang="ru-RU" sz="1600" dirty="0"/>
              <a:t>в </a:t>
            </a:r>
            <a:r>
              <a:rPr lang="ru-RU" sz="1600" dirty="0" smtClean="0"/>
              <a:t>результате поверки не </a:t>
            </a:r>
            <a:r>
              <a:rPr lang="ru-RU" sz="1600" dirty="0"/>
              <a:t>подтверждено </a:t>
            </a:r>
            <a:r>
              <a:rPr lang="ru-RU" sz="1600" dirty="0" smtClean="0"/>
              <a:t>соответствие </a:t>
            </a:r>
            <a:r>
              <a:rPr lang="ru-RU" sz="1600" dirty="0"/>
              <a:t>метрологическим требованиям, то объем потребленной </a:t>
            </a:r>
            <a:r>
              <a:rPr lang="ru-RU" sz="1600" dirty="0" smtClean="0"/>
              <a:t>электрической энергии определяется расчетным способом</a:t>
            </a:r>
            <a:r>
              <a:rPr lang="ru-RU" sz="1300" dirty="0" smtClean="0"/>
              <a:t> </a:t>
            </a:r>
            <a:r>
              <a:rPr lang="ru-RU" sz="1600" dirty="0"/>
              <a:t>за весь </a:t>
            </a:r>
            <a:r>
              <a:rPr lang="ru-RU" sz="1600" dirty="0" smtClean="0"/>
              <a:t>период</a:t>
            </a:r>
          </a:p>
          <a:p>
            <a:pPr marL="0" indent="0">
              <a:lnSpc>
                <a:spcPct val="110000"/>
              </a:lnSpc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2400" dirty="0" smtClean="0"/>
              <a:t>2. Законодатель </a:t>
            </a:r>
            <a:r>
              <a:rPr lang="ru-RU" sz="2400" dirty="0"/>
              <a:t>допускает проведение поверки ОДПУ </a:t>
            </a:r>
            <a:r>
              <a:rPr lang="ru-RU" sz="2400" dirty="0" smtClean="0"/>
              <a:t>- до 1 января 2022 г.</a:t>
            </a:r>
          </a:p>
          <a:p>
            <a:pPr marL="0" indent="0">
              <a:buNone/>
            </a:pPr>
            <a:r>
              <a:rPr lang="ru-RU" sz="1600" dirty="0"/>
              <a:t>с даты истечения МПИ и до проведения поверки показания принимаются к расчетам. Если в результате поверки не подтверждено соответствие метрологическим требованиям, то объем потребленной электрической энергии определяется расчетным </a:t>
            </a:r>
            <a:r>
              <a:rPr lang="ru-RU" sz="1600" dirty="0" smtClean="0"/>
              <a:t>способом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559" y="230188"/>
            <a:ext cx="9059441" cy="89009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07" y="398198"/>
            <a:ext cx="1956986" cy="9327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342523" y="499970"/>
            <a:ext cx="7849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II</a:t>
            </a:r>
            <a:r>
              <a:rPr lang="ru-RU" sz="2400" dirty="0">
                <a:solidFill>
                  <a:schemeClr val="bg1"/>
                </a:solidFill>
              </a:rPr>
              <a:t>. Замена приборов учета </a:t>
            </a:r>
            <a:r>
              <a:rPr lang="ru-RU" sz="2400" dirty="0" smtClean="0">
                <a:solidFill>
                  <a:schemeClr val="bg1"/>
                </a:solidFill>
              </a:rPr>
              <a:t>электроэнергии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20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0967"/>
            <a:ext cx="10515600" cy="48459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Основания для применения расчетных способов:</a:t>
            </a:r>
          </a:p>
          <a:p>
            <a:pPr marL="0" indent="0" algn="just">
              <a:buNone/>
            </a:pPr>
            <a:endParaRPr lang="ru-RU" sz="2400" dirty="0"/>
          </a:p>
          <a:p>
            <a:pPr marL="457200" indent="-457200">
              <a:buAutoNum type="arabicPeriod"/>
            </a:pPr>
            <a:r>
              <a:rPr lang="ru-RU" sz="2400" dirty="0" smtClean="0"/>
              <a:t>Выход </a:t>
            </a:r>
            <a:r>
              <a:rPr lang="ru-RU" sz="2400" dirty="0"/>
              <a:t>из строя или утрата ранее введенного в </a:t>
            </a:r>
            <a:r>
              <a:rPr lang="ru-RU" sz="2400" dirty="0" smtClean="0"/>
              <a:t>эксплуатацию прибора учета электроэнергии.</a:t>
            </a:r>
          </a:p>
          <a:p>
            <a:pPr marL="457200" indent="-457200">
              <a:buAutoNum type="arabicPeriod"/>
            </a:pPr>
            <a:endParaRPr lang="ru-RU" sz="2400" dirty="0" smtClean="0"/>
          </a:p>
          <a:p>
            <a:pPr marL="457200" indent="-457200">
              <a:buAutoNum type="arabicPeriod"/>
            </a:pPr>
            <a:r>
              <a:rPr lang="ru-RU" sz="2400" dirty="0" smtClean="0"/>
              <a:t>Истечение </a:t>
            </a:r>
            <a:r>
              <a:rPr lang="ru-RU" sz="2400" dirty="0"/>
              <a:t>срока эксплуатации прибора учета </a:t>
            </a:r>
            <a:r>
              <a:rPr lang="ru-RU" sz="2400" dirty="0" smtClean="0"/>
              <a:t>электроэнергии.</a:t>
            </a:r>
          </a:p>
          <a:p>
            <a:pPr marL="457200" indent="-457200">
              <a:buAutoNum type="arabicPeriod"/>
            </a:pPr>
            <a:endParaRPr lang="ru-RU" sz="2400" dirty="0" smtClean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ru-RU" sz="2400" dirty="0" smtClean="0"/>
              <a:t>Истечение </a:t>
            </a:r>
            <a:r>
              <a:rPr lang="ru-RU" sz="2400" dirty="0"/>
              <a:t>интервала между поверками прибора учета </a:t>
            </a:r>
            <a:r>
              <a:rPr lang="ru-RU" sz="2400" dirty="0" smtClean="0"/>
              <a:t>электроэнергии.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559" y="230188"/>
            <a:ext cx="9059441" cy="89009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07" y="398198"/>
            <a:ext cx="1956986" cy="9327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822977" y="574748"/>
            <a:ext cx="7849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III</a:t>
            </a:r>
            <a:r>
              <a:rPr lang="ru-RU" sz="2400" dirty="0" smtClean="0">
                <a:solidFill>
                  <a:schemeClr val="bg1"/>
                </a:solidFill>
              </a:rPr>
              <a:t>. Расчеты при непригодности прибора учета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17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0967"/>
            <a:ext cx="10515600" cy="484599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Объем потребленной электроэнергии, при применении расчетных способов определяется в следующем порядке:</a:t>
            </a:r>
          </a:p>
          <a:p>
            <a:pPr marL="0" indent="0" algn="just">
              <a:buNone/>
            </a:pPr>
            <a:r>
              <a:rPr lang="ru-RU" sz="2400" b="1" i="1" dirty="0" smtClean="0"/>
              <a:t>Для индивидуальных приборов учета</a:t>
            </a:r>
            <a:endParaRPr lang="ru-RU" sz="2400" b="1" i="1" dirty="0"/>
          </a:p>
          <a:p>
            <a:pPr marL="0" indent="0" algn="just">
              <a:buNone/>
            </a:pPr>
            <a:r>
              <a:rPr lang="ru-RU" sz="2600" dirty="0" smtClean="0"/>
              <a:t>1. Равен среднемесячному объему </a:t>
            </a:r>
            <a:r>
              <a:rPr lang="ru-RU" sz="2600" dirty="0"/>
              <a:t>потребления </a:t>
            </a:r>
            <a:r>
              <a:rPr lang="ru-RU" sz="2600" dirty="0" smtClean="0"/>
              <a:t>электроэнергии, определенному </a:t>
            </a:r>
            <a:r>
              <a:rPr lang="ru-RU" sz="2600" dirty="0"/>
              <a:t>по показаниям </a:t>
            </a:r>
            <a:r>
              <a:rPr lang="ru-RU" sz="2600" dirty="0" smtClean="0"/>
              <a:t>индивидуального прибора </a:t>
            </a:r>
            <a:r>
              <a:rPr lang="ru-RU" sz="2600" dirty="0"/>
              <a:t>учета за период не менее 6 </a:t>
            </a:r>
            <a:r>
              <a:rPr lang="ru-RU" sz="2600" dirty="0" smtClean="0"/>
              <a:t>месяцев.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Примечание: Если </a:t>
            </a:r>
            <a:r>
              <a:rPr lang="ru-RU" sz="1700" dirty="0">
                <a:solidFill>
                  <a:schemeClr val="bg2">
                    <a:lumMod val="25000"/>
                  </a:schemeClr>
                </a:solidFill>
              </a:rPr>
              <a:t>период </a:t>
            </a: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работы индивидуального </a:t>
            </a:r>
            <a:r>
              <a:rPr lang="ru-RU" sz="1700" dirty="0">
                <a:solidFill>
                  <a:schemeClr val="bg2">
                    <a:lumMod val="25000"/>
                  </a:schemeClr>
                </a:solidFill>
              </a:rPr>
              <a:t>прибора учета составил меньше 6 месяцев, - то за фактический период работы прибора учета, но не менее 3 </a:t>
            </a: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месяцев, если отсутствует информация о показаниях приборов учета то по нормативу.</a:t>
            </a:r>
            <a:endParaRPr lang="ru-RU" sz="17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ru-RU" sz="2400" b="1" i="1" dirty="0" smtClean="0"/>
          </a:p>
          <a:p>
            <a:pPr marL="0" indent="0" algn="just">
              <a:buNone/>
            </a:pPr>
            <a:r>
              <a:rPr lang="ru-RU" sz="2400" b="1" i="1" dirty="0" smtClean="0"/>
              <a:t>Для общедомовых приборов учета</a:t>
            </a:r>
          </a:p>
          <a:p>
            <a:pPr marL="0" indent="0" algn="just">
              <a:buNone/>
            </a:pPr>
            <a:r>
              <a:rPr lang="ru-RU" sz="2600" dirty="0" smtClean="0"/>
              <a:t>2. Равен </a:t>
            </a:r>
            <a:r>
              <a:rPr lang="ru-RU" sz="2600" dirty="0"/>
              <a:t>среднемесячному объему потребления электроэнергии, определенному по </a:t>
            </a:r>
            <a:r>
              <a:rPr lang="ru-RU" sz="2600" dirty="0" smtClean="0"/>
              <a:t>   показаниям </a:t>
            </a:r>
            <a:r>
              <a:rPr lang="ru-RU" sz="2600" dirty="0"/>
              <a:t>индивидуального прибора учета за период не менее 6 месяцев.</a:t>
            </a:r>
          </a:p>
          <a:p>
            <a:pPr marL="0" indent="0" algn="just">
              <a:buNone/>
            </a:pPr>
            <a:r>
              <a:rPr lang="ru-RU" sz="1700" dirty="0">
                <a:solidFill>
                  <a:schemeClr val="bg2">
                    <a:lumMod val="25000"/>
                  </a:schemeClr>
                </a:solidFill>
              </a:rPr>
              <a:t>Примечание: Если период работы индивидуального прибора учета составил меньше 6 месяцев, - то за фактический период работы прибора учета, но не менее 3 месяцев, если отсутствует информация о показаниях приборов учета то по нормативу.</a:t>
            </a:r>
          </a:p>
          <a:p>
            <a:pPr marL="0" indent="0" algn="just">
              <a:buNone/>
            </a:pPr>
            <a:endParaRPr lang="ru-RU" sz="2400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559" y="230188"/>
            <a:ext cx="9059441" cy="89009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07" y="398198"/>
            <a:ext cx="1956986" cy="9327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822977" y="574748"/>
            <a:ext cx="7849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III</a:t>
            </a:r>
            <a:r>
              <a:rPr lang="ru-RU" sz="2400" dirty="0" smtClean="0">
                <a:solidFill>
                  <a:schemeClr val="bg1"/>
                </a:solidFill>
              </a:rPr>
              <a:t>. Расчеты при непригодности прибора учета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559" y="230188"/>
            <a:ext cx="9059441" cy="89009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07" y="398198"/>
            <a:ext cx="1956986" cy="932769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94719" y="3110728"/>
            <a:ext cx="10515600" cy="24498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</a:t>
            </a:r>
          </a:p>
          <a:p>
            <a:pPr marL="0" indent="0" algn="ctr">
              <a:buNone/>
            </a:pPr>
            <a:r>
              <a:rPr lang="ru-RU" sz="6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внимание</a:t>
            </a:r>
            <a:endParaRPr lang="ru-RU" sz="6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95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138" y="1435089"/>
            <a:ext cx="10515600" cy="477057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Основные вопросы взаимодействия застройщиков с </a:t>
            </a:r>
            <a:r>
              <a:rPr lang="ru-RU" sz="2400" dirty="0"/>
              <a:t>гарантирующим </a:t>
            </a:r>
            <a:r>
              <a:rPr lang="ru-RU" sz="2400" dirty="0" smtClean="0"/>
              <a:t>поставщиком (далее –ГП):</a:t>
            </a:r>
          </a:p>
          <a:p>
            <a:pPr marL="0" indent="0">
              <a:buNone/>
            </a:pPr>
            <a:endParaRPr lang="ru-RU" sz="2400" dirty="0" smtClean="0"/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ru-RU" sz="2400" dirty="0" smtClean="0"/>
              <a:t>Проверка соблюдения застройщиками технических требований при оборудовании </a:t>
            </a:r>
            <a:r>
              <a:rPr lang="ru-RU" sz="2400" dirty="0" err="1" smtClean="0"/>
              <a:t>интелектуальных</a:t>
            </a:r>
            <a:r>
              <a:rPr lang="ru-RU" sz="2400" dirty="0" smtClean="0"/>
              <a:t> систем учета электроэнергии в МКД </a:t>
            </a:r>
            <a:r>
              <a:rPr lang="ru-RU" sz="1800" dirty="0" smtClean="0"/>
              <a:t>(для МКД с разрешениями на строительство, выданными с 01.01.2021, требование </a:t>
            </a:r>
            <a:r>
              <a:rPr lang="ru-RU" sz="1800" dirty="0" err="1"/>
              <a:t>п.п</a:t>
            </a:r>
            <a:r>
              <a:rPr lang="ru-RU" sz="1800" dirty="0"/>
              <a:t>. 197(1), 197 (2) ППРФ №442</a:t>
            </a:r>
            <a:r>
              <a:rPr lang="ru-RU" sz="1800" dirty="0" smtClean="0"/>
              <a:t>).</a:t>
            </a:r>
            <a:endParaRPr lang="ru-RU" sz="1800" dirty="0"/>
          </a:p>
          <a:p>
            <a:pPr marL="457200" indent="-457200">
              <a:buAutoNum type="arabicPeriod"/>
            </a:pPr>
            <a:endParaRPr lang="ru-RU" sz="2400" dirty="0" smtClean="0"/>
          </a:p>
          <a:p>
            <a:pPr marL="457200" indent="-457200" algn="just">
              <a:buAutoNum type="arabicPeriod"/>
            </a:pPr>
            <a:r>
              <a:rPr lang="ru-RU" sz="2400" dirty="0" smtClean="0"/>
              <a:t>Допуск приборов учета электроэнергии к эксплуатации, осуществляемый ГП на основании обращений застройщика </a:t>
            </a:r>
            <a:r>
              <a:rPr lang="ru-RU" sz="1800" dirty="0" smtClean="0"/>
              <a:t>(п.197 (4) </a:t>
            </a:r>
            <a:r>
              <a:rPr lang="ru-RU" sz="1800" dirty="0"/>
              <a:t>ППРФ №</a:t>
            </a:r>
            <a:r>
              <a:rPr lang="ru-RU" sz="1800" dirty="0" smtClean="0"/>
              <a:t>442).</a:t>
            </a:r>
          </a:p>
          <a:p>
            <a:pPr marL="457200" indent="-457200">
              <a:buAutoNum type="arabicPeriod"/>
            </a:pPr>
            <a:endParaRPr lang="ru-RU" sz="1800" dirty="0" smtClean="0"/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ru-RU" sz="2400" dirty="0"/>
              <a:t>Передача установленных застройщиком приборов учета электроэнергии в эксплуатацию </a:t>
            </a:r>
            <a:r>
              <a:rPr lang="ru-RU" sz="2400" dirty="0" smtClean="0"/>
              <a:t>ГП </a:t>
            </a:r>
            <a:r>
              <a:rPr lang="ru-RU" sz="1800" dirty="0"/>
              <a:t>(п.197 </a:t>
            </a:r>
            <a:r>
              <a:rPr lang="ru-RU" sz="1800" dirty="0" smtClean="0"/>
              <a:t>(11) </a:t>
            </a:r>
            <a:r>
              <a:rPr lang="ru-RU" sz="1800" dirty="0"/>
              <a:t>ППРФ №442).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7471" y="367666"/>
            <a:ext cx="9059441" cy="89009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65795" y="675265"/>
            <a:ext cx="7849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I. </a:t>
            </a:r>
            <a:r>
              <a:rPr lang="ru-RU" sz="2400" dirty="0" smtClean="0">
                <a:solidFill>
                  <a:schemeClr val="bg1"/>
                </a:solidFill>
              </a:rPr>
              <a:t>Взаимодействие с застройщиками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71" y="367666"/>
            <a:ext cx="1956986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08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138" y="1435089"/>
            <a:ext cx="10515600" cy="47705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Соблюдение </a:t>
            </a:r>
            <a:r>
              <a:rPr lang="ru-RU" sz="2400" dirty="0"/>
              <a:t>застройщиками технических требований при оборудовании </a:t>
            </a:r>
            <a:r>
              <a:rPr lang="ru-RU" sz="2400" dirty="0" smtClean="0"/>
              <a:t>интеллектуальных </a:t>
            </a:r>
            <a:r>
              <a:rPr lang="ru-RU" sz="2400" dirty="0"/>
              <a:t>систем учета в </a:t>
            </a:r>
            <a:r>
              <a:rPr lang="ru-RU" sz="2400" dirty="0" smtClean="0"/>
              <a:t>МКД, обеспечивается посредством: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endParaRPr lang="ru-RU" sz="2400" dirty="0" smtClean="0"/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ru-RU" sz="2400" dirty="0" smtClean="0"/>
              <a:t>Использования застройщиком типовых технических решений по построению интеллектуальной системы учета электроэнергии, размещенных на сайте ГП.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endParaRPr lang="ru-RU" sz="2400" dirty="0" smtClean="0"/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ru-RU" sz="2400" dirty="0"/>
              <a:t>Согласования с ГП технических решений по построению интеллектуальной   системы учета электроэнергии самостоятельно разработанных застройщиком.</a:t>
            </a:r>
          </a:p>
          <a:p>
            <a:pPr marL="0" indent="0">
              <a:buNone/>
            </a:pPr>
            <a:r>
              <a:rPr lang="ru-RU" sz="2400" dirty="0" smtClean="0"/>
              <a:t>   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7471" y="367666"/>
            <a:ext cx="9059441" cy="89009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65795" y="675265"/>
            <a:ext cx="7849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Взаимодействие с застройщиками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71" y="367666"/>
            <a:ext cx="1956986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3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138" y="1435089"/>
            <a:ext cx="10515600" cy="47705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/>
              <a:t>Допуск приборов учета электроэнергии </a:t>
            </a:r>
            <a:r>
              <a:rPr lang="ru-RU" sz="2400" dirty="0" smtClean="0"/>
              <a:t>к эксплуатации, </a:t>
            </a:r>
            <a:r>
              <a:rPr lang="ru-RU" sz="2400" dirty="0"/>
              <a:t>осуществляемый ГП на основании обращений </a:t>
            </a:r>
            <a:r>
              <a:rPr lang="ru-RU" sz="2400" dirty="0" smtClean="0"/>
              <a:t>застройщика:</a:t>
            </a:r>
          </a:p>
          <a:p>
            <a:pPr marL="457200" indent="-457200" algn="just">
              <a:buAutoNum type="arabicPeriod"/>
            </a:pPr>
            <a:r>
              <a:rPr lang="ru-RU" sz="2400" dirty="0" smtClean="0"/>
              <a:t>К обращению о допуске к эксплуатации застройщик должен приложить:</a:t>
            </a:r>
          </a:p>
          <a:p>
            <a:pPr marL="0" indent="0" algn="just">
              <a:buNone/>
            </a:pPr>
            <a:r>
              <a:rPr lang="ru-RU" sz="2400" dirty="0" smtClean="0"/>
              <a:t>-  сведения о застройщике;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копию протокола по вопросу соответствия техническим требованиям;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копию раздела «Системы электроснабжения» проекта на МКД;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копии технических документов на оборудование учета.</a:t>
            </a:r>
          </a:p>
          <a:p>
            <a:pPr marL="0" indent="0" algn="just">
              <a:buNone/>
            </a:pPr>
            <a:r>
              <a:rPr lang="ru-RU" sz="2400" dirty="0" smtClean="0"/>
              <a:t>2. При отсутствии замечаний допуск приборов учета к эксплуатации осуществляется в течение 30 дней со дня обращения застройщика.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7471" y="367666"/>
            <a:ext cx="9059441" cy="89009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65795" y="675265"/>
            <a:ext cx="7849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Взаимодействие с застройщиками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71" y="367666"/>
            <a:ext cx="1956986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63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138" y="1435089"/>
            <a:ext cx="10515600" cy="47705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/>
              <a:t>Передача установленных застройщиком приборов учета электроэнергии </a:t>
            </a:r>
            <a:r>
              <a:rPr lang="ru-RU" sz="2400" dirty="0" smtClean="0"/>
              <a:t>в эксплуатацию гарантирующему поставщику:</a:t>
            </a:r>
          </a:p>
          <a:p>
            <a:pPr marL="0" indent="0">
              <a:buNone/>
            </a:pPr>
            <a:endParaRPr lang="ru-RU" sz="2400" dirty="0" smtClean="0"/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ru-RU" sz="2400" dirty="0" smtClean="0"/>
              <a:t>В течение 10 рабочих дней после допуска приборов учета электроэнергии к эксплуатации застройщик должен оформить и передать ГП Акт приема-передачи данных приборов учета в эксплуатацию. </a:t>
            </a:r>
            <a:endParaRPr lang="ru-RU" sz="1800" dirty="0"/>
          </a:p>
          <a:p>
            <a:pPr marL="457200" indent="-457200">
              <a:buAutoNum type="arabicPeriod"/>
            </a:pPr>
            <a:endParaRPr lang="ru-RU" sz="2400" dirty="0" smtClean="0"/>
          </a:p>
          <a:p>
            <a:pPr marL="457200" indent="-457200" algn="just">
              <a:buAutoNum type="arabicPeriod"/>
            </a:pPr>
            <a:r>
              <a:rPr lang="ru-RU" sz="2400" dirty="0" smtClean="0"/>
              <a:t>Приборы учета электроэнергии установленные застройщиком переходят в собственность владельцам помещений при этом эксплуатацию данных приборов осуществляет ГП (после подписания Акта приема-передачи)</a:t>
            </a:r>
            <a:r>
              <a:rPr lang="ru-RU" sz="1800" dirty="0" smtClean="0"/>
              <a:t>.</a:t>
            </a:r>
          </a:p>
          <a:p>
            <a:pPr marL="457200" indent="-457200">
              <a:buAutoNum type="arabicPeriod"/>
            </a:pPr>
            <a:endParaRPr lang="ru-RU" sz="1800" dirty="0" smtClean="0"/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7471" y="367666"/>
            <a:ext cx="9059441" cy="89009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65795" y="675265"/>
            <a:ext cx="7849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Взаимодействие с застройщиками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71" y="367666"/>
            <a:ext cx="1956986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6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0967"/>
            <a:ext cx="10515600" cy="484599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Основные </a:t>
            </a:r>
            <a:r>
              <a:rPr lang="ru-RU" sz="2400" dirty="0" smtClean="0"/>
              <a:t>положения по замене приборов учета электроэнергии:</a:t>
            </a:r>
            <a:endParaRPr lang="ru-RU" sz="2400" dirty="0"/>
          </a:p>
          <a:p>
            <a:pPr marL="0" lvl="0" indent="0" algn="just">
              <a:buNone/>
            </a:pPr>
            <a:endParaRPr lang="ru-RU" sz="2400" dirty="0" smtClean="0"/>
          </a:p>
          <a:p>
            <a:pPr marL="742950" lvl="0" indent="-742950" algn="just">
              <a:buAutoNum type="arabicPeriod"/>
            </a:pPr>
            <a:r>
              <a:rPr lang="ru-RU" sz="2400" dirty="0" smtClean="0"/>
              <a:t>Бесплатные замены приборов учета, установленных в </a:t>
            </a:r>
            <a:r>
              <a:rPr lang="ru-RU" sz="2400" dirty="0"/>
              <a:t>многоквартирных </a:t>
            </a:r>
            <a:r>
              <a:rPr lang="ru-RU" sz="2400" dirty="0" smtClean="0"/>
              <a:t>домах, осуществляет Гарантирующий поставщик, за исключением помещений </a:t>
            </a:r>
            <a:r>
              <a:rPr lang="ru-RU" sz="2400" dirty="0" err="1" smtClean="0"/>
              <a:t>энергоснабжаемых</a:t>
            </a:r>
            <a:r>
              <a:rPr lang="ru-RU" sz="2400" dirty="0" smtClean="0"/>
              <a:t> без использования </a:t>
            </a:r>
            <a:r>
              <a:rPr lang="ru-RU" sz="2400" dirty="0" err="1" smtClean="0"/>
              <a:t>внутридовых</a:t>
            </a:r>
            <a:r>
              <a:rPr lang="ru-RU" sz="2400" dirty="0" smtClean="0"/>
              <a:t> сетей МКД.</a:t>
            </a:r>
          </a:p>
          <a:p>
            <a:pPr marL="742950" lvl="0" indent="-742950" algn="just">
              <a:buAutoNum type="arabicPeriod"/>
            </a:pPr>
            <a:endParaRPr lang="ru-RU" sz="2400" dirty="0" smtClean="0"/>
          </a:p>
          <a:p>
            <a:pPr marL="742950" lvl="0" indent="-742950" algn="just">
              <a:buAutoNum type="arabicPeriod"/>
            </a:pPr>
            <a:r>
              <a:rPr lang="ru-RU" sz="2400" dirty="0" smtClean="0"/>
              <a:t>Бесплатные замены приборов учета коммерческим организациям (за исключением организаций, располагаемых в МКД) и в частном секторе осуществляет сетевая.</a:t>
            </a:r>
            <a:endParaRPr lang="ru-RU" sz="2400" dirty="0"/>
          </a:p>
          <a:p>
            <a:pPr marL="0" indent="0" algn="just">
              <a:buNone/>
            </a:pPr>
            <a:endParaRPr lang="ru-RU" sz="3400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559" y="230188"/>
            <a:ext cx="9059441" cy="89009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07" y="398198"/>
            <a:ext cx="1956986" cy="9327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418886" y="544996"/>
            <a:ext cx="7849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14832" y="596855"/>
            <a:ext cx="61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II</a:t>
            </a:r>
            <a:r>
              <a:rPr lang="ru-RU" sz="2400" dirty="0" smtClean="0">
                <a:solidFill>
                  <a:schemeClr val="bg1"/>
                </a:solidFill>
              </a:rPr>
              <a:t>. Замена </a:t>
            </a:r>
            <a:r>
              <a:rPr lang="ru-RU" sz="2400" dirty="0">
                <a:solidFill>
                  <a:schemeClr val="bg1"/>
                </a:solidFill>
              </a:rPr>
              <a:t>приборов </a:t>
            </a:r>
            <a:r>
              <a:rPr lang="ru-RU" sz="2400" dirty="0" smtClean="0">
                <a:solidFill>
                  <a:schemeClr val="bg1"/>
                </a:solidFill>
              </a:rPr>
              <a:t>учета электроэнергии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8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0967"/>
            <a:ext cx="10515600" cy="4845996"/>
          </a:xfrm>
        </p:spPr>
        <p:txBody>
          <a:bodyPr>
            <a:normAutofit fontScale="62500" lnSpcReduction="20000"/>
          </a:bodyPr>
          <a:lstStyle/>
          <a:p>
            <a:pPr marL="0" lv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3800" dirty="0" smtClean="0"/>
              <a:t>Условия бесплатных замен приборов учета, </a:t>
            </a:r>
            <a:r>
              <a:rPr lang="ru-RU" sz="3800" dirty="0"/>
              <a:t>установленных в многоквартирных </a:t>
            </a:r>
            <a:r>
              <a:rPr lang="ru-RU" sz="3800" dirty="0" smtClean="0"/>
              <a:t>домах:</a:t>
            </a:r>
            <a:endParaRPr lang="ru-RU" sz="3800" dirty="0"/>
          </a:p>
          <a:p>
            <a:pPr marL="0" lvl="0" indent="0" algn="just">
              <a:buNone/>
            </a:pPr>
            <a:endParaRPr lang="ru-RU" sz="3800" dirty="0" smtClean="0"/>
          </a:p>
          <a:p>
            <a:pPr marL="514350" indent="-514350" algn="just">
              <a:buAutoNum type="arabicPeriod"/>
            </a:pPr>
            <a:r>
              <a:rPr lang="ru-RU" sz="3800" dirty="0"/>
              <a:t>ГП производит замены приборов </a:t>
            </a:r>
            <a:r>
              <a:rPr lang="ru-RU" sz="3800" dirty="0" smtClean="0"/>
              <a:t>учета в МКД, в которых он непосредственно рассчитывается за электроэнерги</a:t>
            </a:r>
            <a:r>
              <a:rPr lang="ru-RU" sz="3800" dirty="0"/>
              <a:t>ю</a:t>
            </a:r>
            <a:r>
              <a:rPr lang="ru-RU" sz="3800" dirty="0" smtClean="0"/>
              <a:t> с гражданами и в МКД, в которых УК либо ТСЖ рассчитывается за электроэнергию с гражданами.</a:t>
            </a:r>
          </a:p>
          <a:p>
            <a:pPr marL="514350" indent="-514350" algn="just">
              <a:buAutoNum type="arabicPeriod"/>
            </a:pPr>
            <a:r>
              <a:rPr lang="ru-RU" sz="3800" dirty="0" smtClean="0"/>
              <a:t>Для замены приборов учета в МКД, </a:t>
            </a:r>
            <a:r>
              <a:rPr lang="ru-RU" sz="3800" dirty="0"/>
              <a:t>в которых УК либо ТСЖ </a:t>
            </a:r>
            <a:r>
              <a:rPr lang="ru-RU" sz="3800" dirty="0" smtClean="0"/>
              <a:t>рассчитывается </a:t>
            </a:r>
            <a:r>
              <a:rPr lang="ru-RU" sz="3800" dirty="0"/>
              <a:t>за электроэнергию </a:t>
            </a:r>
            <a:r>
              <a:rPr lang="ru-RU" sz="3800" dirty="0" smtClean="0"/>
              <a:t>гражданами, последним необходимо предоставлять информацию в адрес ГП.</a:t>
            </a:r>
          </a:p>
          <a:p>
            <a:pPr marL="514350" indent="-514350" algn="just">
              <a:buAutoNum type="arabicPeriod"/>
            </a:pPr>
            <a:r>
              <a:rPr lang="ru-RU" sz="3800" dirty="0" smtClean="0"/>
              <a:t>До </a:t>
            </a:r>
            <a:r>
              <a:rPr lang="ru-RU" sz="3800" dirty="0"/>
              <a:t>31.12.2021г. </a:t>
            </a:r>
            <a:r>
              <a:rPr lang="ru-RU" sz="3800" dirty="0" smtClean="0"/>
              <a:t>ГП бесплатно устанавливает «простые» приборы </a:t>
            </a:r>
            <a:r>
              <a:rPr lang="ru-RU" sz="3800" dirty="0"/>
              <a:t>учета без функции дистанционной передачи </a:t>
            </a:r>
            <a:r>
              <a:rPr lang="ru-RU" sz="3800" dirty="0" smtClean="0"/>
              <a:t>данных.</a:t>
            </a:r>
          </a:p>
          <a:p>
            <a:pPr marL="514350" indent="-514350" algn="just">
              <a:buAutoNum type="arabicPeriod"/>
            </a:pPr>
            <a:r>
              <a:rPr lang="ru-RU" sz="3800" dirty="0"/>
              <a:t>С 01.01.2022г. </a:t>
            </a:r>
            <a:r>
              <a:rPr lang="ru-RU" sz="3800" dirty="0" smtClean="0"/>
              <a:t>ГП будет поверять имеющиеся приборы учета либо устанавливать «интеллектуальные</a:t>
            </a:r>
            <a:r>
              <a:rPr lang="ru-RU" sz="3800" dirty="0"/>
              <a:t>» приборы </a:t>
            </a:r>
            <a:r>
              <a:rPr lang="ru-RU" sz="3800" dirty="0" smtClean="0"/>
              <a:t>учета.</a:t>
            </a:r>
            <a:r>
              <a:rPr lang="ru-RU" sz="3400" dirty="0" smtClean="0"/>
              <a:t> </a:t>
            </a:r>
            <a:endParaRPr lang="ru-RU" sz="3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559" y="230188"/>
            <a:ext cx="9059441" cy="89009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07" y="398198"/>
            <a:ext cx="1956986" cy="9327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418886" y="544996"/>
            <a:ext cx="7849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14832" y="596855"/>
            <a:ext cx="61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II</a:t>
            </a:r>
            <a:r>
              <a:rPr lang="ru-RU" sz="2400" dirty="0" smtClean="0">
                <a:solidFill>
                  <a:schemeClr val="bg1"/>
                </a:solidFill>
              </a:rPr>
              <a:t>. Замена </a:t>
            </a:r>
            <a:r>
              <a:rPr lang="ru-RU" sz="2400" dirty="0">
                <a:solidFill>
                  <a:schemeClr val="bg1"/>
                </a:solidFill>
              </a:rPr>
              <a:t>приборов </a:t>
            </a:r>
            <a:r>
              <a:rPr lang="ru-RU" sz="2400" dirty="0" smtClean="0">
                <a:solidFill>
                  <a:schemeClr val="bg1"/>
                </a:solidFill>
              </a:rPr>
              <a:t>учета электроэнергии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94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0967"/>
            <a:ext cx="10515600" cy="48459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smtClean="0"/>
              <a:t>Сроки проведения бесплатных замен приборов учета, </a:t>
            </a:r>
            <a:r>
              <a:rPr lang="ru-RU" sz="2400" dirty="0"/>
              <a:t>установленных в многоквартирных </a:t>
            </a:r>
            <a:r>
              <a:rPr lang="ru-RU" sz="2400" dirty="0" smtClean="0"/>
              <a:t>домах:</a:t>
            </a:r>
            <a:endParaRPr lang="ru-RU" sz="2400" dirty="0"/>
          </a:p>
          <a:p>
            <a:pPr marL="0" lvl="0" indent="0" algn="just">
              <a:buNone/>
            </a:pPr>
            <a:endParaRPr lang="ru-RU" sz="2400" dirty="0" smtClean="0"/>
          </a:p>
          <a:p>
            <a:pPr marL="457200" indent="-457200" algn="just">
              <a:buAutoNum type="arabicPeriod"/>
            </a:pPr>
            <a:r>
              <a:rPr lang="ru-RU" sz="2400" dirty="0" smtClean="0"/>
              <a:t>Если прибор учета электроэнергии отсутствовал</a:t>
            </a:r>
            <a:r>
              <a:rPr lang="ru-RU" sz="2400" dirty="0"/>
              <a:t>, истек срок эксплуатации, вышел из строя </a:t>
            </a:r>
            <a:r>
              <a:rPr lang="ru-RU" sz="2400" dirty="0" smtClean="0"/>
              <a:t>до 01.04.2020 то замена (установка) производится не позднее 31.12.2023.</a:t>
            </a:r>
          </a:p>
          <a:p>
            <a:pPr marL="457200" indent="-457200" algn="just">
              <a:buAutoNum type="arabicPeriod"/>
            </a:pPr>
            <a:endParaRPr lang="ru-RU" sz="2400" dirty="0" smtClean="0"/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ru-RU" sz="2400" dirty="0" smtClean="0"/>
              <a:t>Если </a:t>
            </a:r>
            <a:r>
              <a:rPr lang="ru-RU" sz="2400" dirty="0"/>
              <a:t>у прибора учета электроэнергии истек </a:t>
            </a:r>
            <a:r>
              <a:rPr lang="ru-RU" sz="2400" dirty="0" err="1"/>
              <a:t>межповерочный</a:t>
            </a:r>
            <a:r>
              <a:rPr lang="ru-RU" sz="2400" dirty="0"/>
              <a:t> интервал до 01.04.2020 то замена (установка) производится не позднее </a:t>
            </a:r>
            <a:r>
              <a:rPr lang="ru-RU" sz="2400" dirty="0" smtClean="0"/>
              <a:t>до </a:t>
            </a:r>
            <a:r>
              <a:rPr lang="ru-RU" sz="2400" dirty="0"/>
              <a:t>31.12.2021</a:t>
            </a:r>
            <a:r>
              <a:rPr lang="ru-RU" sz="2400" dirty="0" smtClean="0"/>
              <a:t>.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endParaRPr lang="ru-RU" sz="2400" dirty="0" smtClean="0"/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ru-RU" sz="2400" dirty="0"/>
              <a:t>В иных случаях замена производится в течение  6 месяцев с даты получения ГП информации о наступлении оснований для замены.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lnSpc>
                <a:spcPct val="110000"/>
              </a:lnSpc>
              <a:buNone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2559" y="230188"/>
            <a:ext cx="9059441" cy="89009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07" y="398198"/>
            <a:ext cx="1956986" cy="9327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418886" y="544996"/>
            <a:ext cx="7849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14832" y="596855"/>
            <a:ext cx="61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II</a:t>
            </a:r>
            <a:r>
              <a:rPr lang="ru-RU" sz="2400" dirty="0" smtClean="0">
                <a:solidFill>
                  <a:schemeClr val="bg1"/>
                </a:solidFill>
              </a:rPr>
              <a:t>. Замена </a:t>
            </a:r>
            <a:r>
              <a:rPr lang="ru-RU" sz="2400" dirty="0">
                <a:solidFill>
                  <a:schemeClr val="bg1"/>
                </a:solidFill>
              </a:rPr>
              <a:t>приборов </a:t>
            </a:r>
            <a:r>
              <a:rPr lang="ru-RU" sz="2400" dirty="0" smtClean="0">
                <a:solidFill>
                  <a:schemeClr val="bg1"/>
                </a:solidFill>
              </a:rPr>
              <a:t>учета электроэнергии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79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138" y="1435089"/>
            <a:ext cx="10515600" cy="477057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400" b="1" dirty="0"/>
              <a:t>В случае </a:t>
            </a:r>
            <a:r>
              <a:rPr lang="ru-RU" sz="2400" b="1" dirty="0" smtClean="0"/>
              <a:t>нарушения </a:t>
            </a:r>
            <a:r>
              <a:rPr lang="ru-RU" sz="2400" b="1" dirty="0"/>
              <a:t>гарантирующим поставщиком или сетевой организацией обязанностей по установке, замене и допуску к эксплуатации прибора учета электрической энергии в соответствии с требованиями законодательства Российской Федерации стоимость коммунальной услуги по электроснабжению начинает снижаться только </a:t>
            </a:r>
            <a:r>
              <a:rPr lang="ru-RU" sz="2400" b="1" dirty="0" smtClean="0"/>
              <a:t>с 1 </a:t>
            </a:r>
            <a:r>
              <a:rPr lang="ru-RU" sz="2400" b="1" dirty="0"/>
              <a:t>января 2023 </a:t>
            </a:r>
            <a:r>
              <a:rPr lang="ru-RU" sz="2400" b="1" dirty="0" smtClean="0"/>
              <a:t>года: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dirty="0" smtClean="0"/>
              <a:t>ИПУ</a:t>
            </a:r>
          </a:p>
          <a:p>
            <a:pPr marL="0" indent="0">
              <a:buNone/>
            </a:pPr>
            <a:r>
              <a:rPr lang="ru-RU" sz="2100" dirty="0"/>
              <a:t>стоимость </a:t>
            </a:r>
            <a:r>
              <a:rPr lang="ru-RU" sz="2100" dirty="0" smtClean="0"/>
              <a:t>коммунальной услуги </a:t>
            </a:r>
            <a:r>
              <a:rPr lang="ru-RU" sz="2100" dirty="0"/>
              <a:t>для </a:t>
            </a:r>
            <a:r>
              <a:rPr lang="ru-RU" sz="2100" dirty="0" smtClean="0"/>
              <a:t>потребителей </a:t>
            </a:r>
            <a:r>
              <a:rPr lang="ru-RU" sz="2100" dirty="0"/>
              <a:t>снижается за каждый месяц:</a:t>
            </a:r>
          </a:p>
          <a:p>
            <a:r>
              <a:rPr lang="ru-RU" sz="2000" dirty="0" smtClean="0"/>
              <a:t>на </a:t>
            </a:r>
            <a:r>
              <a:rPr lang="ru-RU" sz="2000" dirty="0"/>
              <a:t>7% </a:t>
            </a:r>
            <a:r>
              <a:rPr lang="ru-RU" sz="2100" dirty="0"/>
              <a:t>начиная с 1 января 2023 г</a:t>
            </a:r>
            <a:r>
              <a:rPr lang="ru-RU" sz="2100" dirty="0" smtClean="0"/>
              <a:t>.</a:t>
            </a:r>
            <a:endParaRPr lang="ru-RU" sz="2100" dirty="0"/>
          </a:p>
          <a:p>
            <a:r>
              <a:rPr lang="ru-RU" sz="2000" dirty="0"/>
              <a:t>на 14% начиная с 1 января 2024 г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на 20% начиная с 1 января 2025 г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400" b="1" dirty="0" err="1"/>
              <a:t>ОДПУ</a:t>
            </a:r>
            <a:endParaRPr lang="ru-RU" sz="2400" b="1" dirty="0"/>
          </a:p>
          <a:p>
            <a:pPr marL="0" indent="0" algn="just">
              <a:buNone/>
            </a:pPr>
            <a:r>
              <a:rPr lang="ru-RU" sz="2400" b="1" dirty="0"/>
              <a:t>В случае неисполнения </a:t>
            </a:r>
            <a:r>
              <a:rPr lang="ru-RU" sz="2400" b="1" dirty="0" smtClean="0"/>
              <a:t>гарантирующим </a:t>
            </a:r>
            <a:r>
              <a:rPr lang="ru-RU" sz="2400" b="1" dirty="0"/>
              <a:t>поставщиком обязанностей по установке, замене и допуску к эксплуатации коллективного (общедомового) прибора учета стоимость услуг по передаче электрической энергии в объеме потребления электрической энергии на общедомовые нужды </a:t>
            </a:r>
            <a:r>
              <a:rPr lang="ru-RU" sz="2400" b="1" dirty="0" smtClean="0"/>
              <a:t>за </a:t>
            </a:r>
            <a:r>
              <a:rPr lang="ru-RU" sz="2400" b="1" dirty="0"/>
              <a:t>каждый месяц с даты истечения </a:t>
            </a:r>
            <a:r>
              <a:rPr lang="ru-RU" sz="2400" b="1" dirty="0" smtClean="0"/>
              <a:t>срока</a:t>
            </a:r>
            <a:r>
              <a:rPr lang="ru-RU" sz="2400" b="1" dirty="0"/>
              <a:t>, в течение которого должен быть установлен и допущен к эксплуатации коллективный (общедомовой) прибор учета, до даты допуска прибора учета к </a:t>
            </a:r>
            <a:r>
              <a:rPr lang="ru-RU" sz="2400" b="1" dirty="0" smtClean="0"/>
              <a:t>эксплуатации, </a:t>
            </a:r>
            <a:r>
              <a:rPr lang="ru-RU" sz="2400" b="1" dirty="0"/>
              <a:t>увеличивается:</a:t>
            </a:r>
          </a:p>
          <a:p>
            <a:r>
              <a:rPr lang="ru-RU" sz="2100" dirty="0" smtClean="0"/>
              <a:t>на </a:t>
            </a:r>
            <a:r>
              <a:rPr lang="ru-RU" sz="2100" dirty="0"/>
              <a:t>15% начиная с 1 января 2023 г</a:t>
            </a:r>
            <a:r>
              <a:rPr lang="ru-RU" sz="2100" dirty="0" smtClean="0"/>
              <a:t>.</a:t>
            </a:r>
            <a:endParaRPr lang="ru-RU" sz="2100" dirty="0"/>
          </a:p>
          <a:p>
            <a:r>
              <a:rPr lang="ru-RU" sz="2100" dirty="0"/>
              <a:t>на 30% начиная с 1 января 2024 г</a:t>
            </a:r>
            <a:r>
              <a:rPr lang="ru-RU" sz="2100" dirty="0" smtClean="0"/>
              <a:t>.</a:t>
            </a:r>
            <a:endParaRPr lang="ru-RU" sz="2100" dirty="0"/>
          </a:p>
          <a:p>
            <a:r>
              <a:rPr lang="ru-RU" sz="2100" dirty="0"/>
              <a:t>на 50% начиная с 1 января 2025 г.</a:t>
            </a:r>
          </a:p>
          <a:p>
            <a:pPr marL="0" indent="0">
              <a:buNone/>
            </a:pPr>
            <a:r>
              <a:rPr lang="ru-RU" sz="2400" b="1" dirty="0"/>
              <a:t>С 4-го месяца </a:t>
            </a:r>
            <a:r>
              <a:rPr lang="ru-RU" sz="2400" b="1" dirty="0" smtClean="0"/>
              <a:t>«штраф» увеличивается </a:t>
            </a:r>
            <a:r>
              <a:rPr lang="ru-RU" sz="2400" b="1" dirty="0"/>
              <a:t>в 2 раза.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7471" y="367666"/>
            <a:ext cx="9059441" cy="89009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471" y="367666"/>
            <a:ext cx="1956986" cy="93276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958245" y="628046"/>
            <a:ext cx="4353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II</a:t>
            </a:r>
            <a:r>
              <a:rPr lang="ru-RU" dirty="0">
                <a:solidFill>
                  <a:schemeClr val="bg1"/>
                </a:solidFill>
              </a:rPr>
              <a:t>. Замена приборов учета электроэнергии</a:t>
            </a:r>
          </a:p>
        </p:txBody>
      </p:sp>
    </p:spTree>
    <p:extLst>
      <p:ext uri="{BB962C8B-B14F-4D97-AF65-F5344CB8AC3E}">
        <p14:creationId xmlns:p14="http://schemas.microsoft.com/office/powerpoint/2010/main" val="377936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5089</TotalTime>
  <Words>1048</Words>
  <Application>Microsoft Office PowerPoint</Application>
  <PresentationFormat>Произвольный</PresentationFormat>
  <Paragraphs>101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 реализации  Постановлений Правительства РФ,  регламентирующих вопросы эксплуатации  приборов учета электрической энергии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Охонько Алексей Николаевич</dc:creator>
  <cp:lastModifiedBy>User</cp:lastModifiedBy>
  <cp:revision>108</cp:revision>
  <cp:lastPrinted>2021-08-09T05:52:41Z</cp:lastPrinted>
  <dcterms:created xsi:type="dcterms:W3CDTF">2020-11-11T06:19:05Z</dcterms:created>
  <dcterms:modified xsi:type="dcterms:W3CDTF">2021-09-15T05:18:07Z</dcterms:modified>
</cp:coreProperties>
</file>