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AFC"/>
    <a:srgbClr val="FCFC9D"/>
    <a:srgbClr val="F7F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1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1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5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0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8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3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7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2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2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630B-388E-46F0-A5F6-BB7AFD8A0A0E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705F-F011-4DDC-8A51-6355FEF0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2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openxmlformats.org/officeDocument/2006/relationships/hyperlink" Target="https://statkonkurs.ru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79512" y="116632"/>
            <a:ext cx="8784976" cy="792088"/>
          </a:xfrm>
          <a:prstGeom prst="snip2DiagRect">
            <a:avLst>
              <a:gd name="adj1" fmla="val 13228"/>
              <a:gd name="adj2" fmla="val 15464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Всероссийский школьный конкурс по статистике «Тренд» 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сентября 2021 года – 31 мая 2022 года</a:t>
            </a:r>
            <a:endParaRPr lang="ru-RU" sz="1600" dirty="0"/>
          </a:p>
        </p:txBody>
      </p:sp>
      <p:pic>
        <p:nvPicPr>
          <p:cNvPr id="5" name="Picture 7" descr="http://statkonkurs.ru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08112" cy="72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124743"/>
            <a:ext cx="4104456" cy="3340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Учишься в 6-11 классе?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Интересуешься анализом данных? 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Всероссийский школьный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по статистике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«Тренд»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2021-2022 учебного года ждет именно тебя!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Зови еще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1-2 друзей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вашего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учителя-наставника!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Стартуем 1 сентября! 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Все подробности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https://statkonkurs.ru/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!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772" y="4653136"/>
            <a:ext cx="4077204" cy="208823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1124744"/>
            <a:ext cx="4392488" cy="56166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530658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/>
                </a:solidFill>
              </a:rPr>
              <a:t>Номинация </a:t>
            </a:r>
            <a:r>
              <a:rPr lang="ru-RU" b="1" dirty="0">
                <a:solidFill>
                  <a:schemeClr val="bg2"/>
                </a:solidFill>
              </a:rPr>
              <a:t>1. </a:t>
            </a:r>
            <a:endParaRPr lang="ru-RU" b="1" dirty="0" smtClean="0">
              <a:solidFill>
                <a:schemeClr val="bg2"/>
              </a:solidFill>
            </a:endParaRPr>
          </a:p>
          <a:p>
            <a:pPr algn="r"/>
            <a:r>
              <a:rPr lang="ru-RU" dirty="0" smtClean="0">
                <a:solidFill>
                  <a:schemeClr val="bg2"/>
                </a:solidFill>
              </a:rPr>
              <a:t>«</a:t>
            </a:r>
            <a:r>
              <a:rPr lang="ru-RU" dirty="0">
                <a:solidFill>
                  <a:schemeClr val="bg2"/>
                </a:solidFill>
              </a:rPr>
              <a:t>Учимся собирать статистические данные»</a:t>
            </a:r>
          </a:p>
          <a:p>
            <a:pPr algn="r"/>
            <a:r>
              <a:rPr lang="ru-RU" b="1" dirty="0" smtClean="0">
                <a:solidFill>
                  <a:schemeClr val="bg2"/>
                </a:solidFill>
              </a:rPr>
              <a:t>Тема </a:t>
            </a:r>
            <a:r>
              <a:rPr lang="ru-RU" b="1" dirty="0">
                <a:solidFill>
                  <a:schemeClr val="bg2"/>
                </a:solidFill>
              </a:rPr>
              <a:t>исследования: </a:t>
            </a:r>
            <a:endParaRPr lang="ru-RU" b="1" dirty="0" smtClean="0">
              <a:solidFill>
                <a:schemeClr val="bg2"/>
              </a:solidFill>
            </a:endParaRPr>
          </a:p>
          <a:p>
            <a:pPr algn="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 школьника»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6" y="512002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Номинация 2. </a:t>
            </a:r>
            <a:endParaRPr lang="ru-RU" b="1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«</a:t>
            </a:r>
            <a:r>
              <a:rPr lang="ru-RU" dirty="0">
                <a:solidFill>
                  <a:schemeClr val="bg2"/>
                </a:solidFill>
              </a:rPr>
              <a:t>Учимся анализировать статистические данные»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Тема </a:t>
            </a:r>
            <a:r>
              <a:rPr lang="ru-RU" dirty="0">
                <a:solidFill>
                  <a:schemeClr val="bg2"/>
                </a:solidFill>
              </a:rPr>
              <a:t>исследования: 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 моего региона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9" descr="http://statkonkurs.ru/images/data/gallery/420_big_1491209096_3857_res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154" y="5723383"/>
            <a:ext cx="1789550" cy="84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69787" y="4754766"/>
            <a:ext cx="159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 </a:t>
            </a:r>
            <a:endParaRPr lang="ru-RU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</a:t>
            </a:r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8512" y="4702205"/>
            <a:ext cx="21454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/>
                </a:solidFill>
              </a:rPr>
              <a:t>При партнерстве: </a:t>
            </a:r>
          </a:p>
          <a:p>
            <a:pPr algn="ctr"/>
            <a:endParaRPr lang="ru-RU" sz="500" dirty="0">
              <a:solidFill>
                <a:schemeClr val="bg2"/>
              </a:solidFill>
            </a:endParaRPr>
          </a:p>
          <a:p>
            <a:pPr algn="ctr"/>
            <a:r>
              <a:rPr lang="ru-RU" sz="1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Федеральной службы государственной статистики</a:t>
            </a:r>
          </a:p>
        </p:txBody>
      </p:sp>
      <p:pic>
        <p:nvPicPr>
          <p:cNvPr id="14" name="Рисунок 13" descr="rosst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0755" y="5683468"/>
            <a:ext cx="785141" cy="92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20" y="5013176"/>
            <a:ext cx="710052" cy="15636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47" y="4509120"/>
            <a:ext cx="1200609" cy="1199260"/>
          </a:xfrm>
          <a:prstGeom prst="rect">
            <a:avLst/>
          </a:prstGeom>
        </p:spPr>
      </p:pic>
      <p:pic>
        <p:nvPicPr>
          <p:cNvPr id="1026" name="Picture 2" descr="https://www.mindwisenv.org/media/2049/daily-schedule-converted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338971"/>
            <a:ext cx="2016087" cy="20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321297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Выбирай номинацию, выполняй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задание, загружай работу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января 2022 года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и становись участником регионального этапа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Конкурса!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16" y="4809610"/>
            <a:ext cx="360000" cy="3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08" y="4745719"/>
            <a:ext cx="360000" cy="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68" y="4293096"/>
            <a:ext cx="360000" cy="36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00" y="4293096"/>
            <a:ext cx="360000" cy="36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04335" y="1186548"/>
            <a:ext cx="229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Конкурсное задание</a:t>
            </a: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32" name="Picture 8" descr="http://qrcoder.ru/code/?https%3A%2F%2Fstatkonkurs.ru%2F&amp;4&amp;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593647" cy="59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79512" y="1052736"/>
            <a:ext cx="8784976" cy="1152128"/>
          </a:xfrm>
          <a:prstGeom prst="snip2DiagRect">
            <a:avLst>
              <a:gd name="adj1" fmla="val 36156"/>
              <a:gd name="adj2" fmla="val 38392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Ростовстат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приглашает любознательных и творческих, с инновационным мышлением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креативным подходом, увлеченных экономическими науками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статистическими исследованиями школьников Ростовской области принять участие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Всероссийском школьном конкурсе по статистике «Тренд»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2021\2022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учебного года!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79512" y="116632"/>
            <a:ext cx="8784976" cy="792088"/>
          </a:xfrm>
          <a:prstGeom prst="snip2DiagRect">
            <a:avLst>
              <a:gd name="adj1" fmla="val 13228"/>
              <a:gd name="adj2" fmla="val 15464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Всероссийский школьный конкурс по статистике «Тренд» 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сентября 2021 года – 31 мая 2022 года</a:t>
            </a:r>
            <a:endParaRPr lang="ru-RU" sz="1600" dirty="0"/>
          </a:p>
        </p:txBody>
      </p:sp>
      <p:pic>
        <p:nvPicPr>
          <p:cNvPr id="17" name="Picture 7" descr="http://statkonkurs.ru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08112" cy="72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67935" y="2420888"/>
            <a:ext cx="4077204" cy="41764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1" y="2466951"/>
            <a:ext cx="40656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регионального жюри:</a:t>
            </a:r>
          </a:p>
          <a:p>
            <a:pPr algn="ctr"/>
            <a:r>
              <a:rPr lang="ru-RU" sz="1200" b="1" i="1" dirty="0">
                <a:solidFill>
                  <a:schemeClr val="bg1"/>
                </a:solidFill>
              </a:rPr>
              <a:t>Самойлова Марина Александровна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руководитель </a:t>
            </a:r>
            <a:r>
              <a:rPr lang="ru-RU" sz="1200" dirty="0" err="1">
                <a:solidFill>
                  <a:schemeClr val="bg1"/>
                </a:solidFill>
              </a:rPr>
              <a:t>Ростовстата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государственный советник РФ 3 класса, 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к.э.н., член Правления РАС,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bg1"/>
                </a:solidFill>
              </a:rPr>
              <a:t>председатель </a:t>
            </a:r>
            <a:r>
              <a:rPr lang="ru-RU" sz="1200" i="1" dirty="0">
                <a:solidFill>
                  <a:schemeClr val="bg1"/>
                </a:solidFill>
              </a:rPr>
              <a:t>регионального жюри</a:t>
            </a:r>
          </a:p>
          <a:p>
            <a:pPr algn="ctr"/>
            <a:r>
              <a:rPr lang="ru-RU" sz="1200" b="1" i="1" dirty="0">
                <a:solidFill>
                  <a:schemeClr val="bg1"/>
                </a:solidFill>
              </a:rPr>
              <a:t>Синявская Татьяна Геннадьевна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доцент кафедры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Статистики</a:t>
            </a:r>
            <a:r>
              <a:rPr lang="ru-RU" sz="1200" dirty="0">
                <a:solidFill>
                  <a:schemeClr val="bg1"/>
                </a:solidFill>
              </a:rPr>
              <a:t>, эконометрики и оценки рисков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Ростовского государственного экономического университета (РИНХ), к.э.н.</a:t>
            </a:r>
          </a:p>
          <a:p>
            <a:pPr algn="ctr"/>
            <a:r>
              <a:rPr lang="ru-RU" sz="1200" b="1" i="1" dirty="0" err="1">
                <a:solidFill>
                  <a:schemeClr val="bg1"/>
                </a:solidFill>
              </a:rPr>
              <a:t>Кракашова</a:t>
            </a:r>
            <a:r>
              <a:rPr lang="ru-RU" sz="1200" b="1" i="1" dirty="0">
                <a:solidFill>
                  <a:schemeClr val="bg1"/>
                </a:solidFill>
              </a:rPr>
              <a:t> Ольга Анатольевна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 доцент кафедры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Статистики</a:t>
            </a:r>
            <a:r>
              <a:rPr lang="ru-RU" sz="1200" dirty="0">
                <a:solidFill>
                  <a:schemeClr val="bg1"/>
                </a:solidFill>
              </a:rPr>
              <a:t>, эконометрики и оценки рисков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Ростовского государственного экономического университета (РИНХ), к.э.н.</a:t>
            </a:r>
          </a:p>
          <a:p>
            <a:pPr algn="ctr"/>
            <a:r>
              <a:rPr lang="ru-RU" sz="1200" b="1" i="1" dirty="0">
                <a:solidFill>
                  <a:schemeClr val="bg1"/>
                </a:solidFill>
              </a:rPr>
              <a:t>Бондаренко Галина </a:t>
            </a:r>
            <a:r>
              <a:rPr lang="ru-RU" sz="1200" b="1" i="1" dirty="0" smtClean="0">
                <a:solidFill>
                  <a:schemeClr val="bg1"/>
                </a:solidFill>
              </a:rPr>
              <a:t>Алексеевна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доцент </a:t>
            </a:r>
            <a:r>
              <a:rPr lang="ru-RU" sz="1200" dirty="0">
                <a:solidFill>
                  <a:schemeClr val="bg1"/>
                </a:solidFill>
              </a:rPr>
              <a:t>кафедры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Статистики</a:t>
            </a:r>
            <a:r>
              <a:rPr lang="ru-RU" sz="1200" dirty="0">
                <a:solidFill>
                  <a:schemeClr val="bg1"/>
                </a:solidFill>
              </a:rPr>
              <a:t>, эконометрики и оценки рисков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Ростовского </a:t>
            </a:r>
            <a:r>
              <a:rPr lang="ru-RU" sz="1200" dirty="0">
                <a:solidFill>
                  <a:schemeClr val="bg1"/>
                </a:solidFill>
              </a:rPr>
              <a:t>государственного экономического университета (РИНХ), к.э.н.,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bg1"/>
                </a:solidFill>
              </a:rPr>
              <a:t>секретарь </a:t>
            </a:r>
            <a:r>
              <a:rPr lang="ru-RU" sz="1200" i="1" dirty="0">
                <a:solidFill>
                  <a:schemeClr val="bg1"/>
                </a:solidFill>
              </a:rPr>
              <a:t>регионального жюри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95986" y="2442952"/>
            <a:ext cx="4064400" cy="415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492896"/>
            <a:ext cx="36724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регионального оргкомитета:</a:t>
            </a:r>
          </a:p>
          <a:p>
            <a:pPr algn="ctr"/>
            <a:r>
              <a:rPr lang="ru-RU" sz="1200" b="1" i="1" dirty="0" err="1">
                <a:solidFill>
                  <a:schemeClr val="bg2"/>
                </a:solidFill>
              </a:rPr>
              <a:t>Ниворожкина</a:t>
            </a:r>
            <a:r>
              <a:rPr lang="ru-RU" sz="1200" b="1" i="1" dirty="0">
                <a:solidFill>
                  <a:schemeClr val="bg2"/>
                </a:solidFill>
              </a:rPr>
              <a:t> Людмила Ивановна </a:t>
            </a:r>
          </a:p>
          <a:p>
            <a:pPr algn="ctr"/>
            <a:r>
              <a:rPr lang="ru-RU" sz="1200" dirty="0">
                <a:solidFill>
                  <a:schemeClr val="bg2"/>
                </a:solidFill>
              </a:rPr>
              <a:t>заведующая кафедрой </a:t>
            </a:r>
            <a:endParaRPr lang="ru-RU" sz="1200" dirty="0" smtClean="0">
              <a:solidFill>
                <a:schemeClr val="bg2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2"/>
                </a:solidFill>
              </a:rPr>
              <a:t>Статистики</a:t>
            </a:r>
            <a:r>
              <a:rPr lang="ru-RU" sz="1200" dirty="0">
                <a:solidFill>
                  <a:schemeClr val="bg2"/>
                </a:solidFill>
              </a:rPr>
              <a:t>, эконометрики и оценки рисков </a:t>
            </a:r>
            <a:br>
              <a:rPr lang="ru-RU" sz="1200" dirty="0">
                <a:solidFill>
                  <a:schemeClr val="bg2"/>
                </a:solidFill>
              </a:rPr>
            </a:br>
            <a:r>
              <a:rPr lang="ru-RU" sz="1200" dirty="0">
                <a:solidFill>
                  <a:schemeClr val="bg2"/>
                </a:solidFill>
              </a:rPr>
              <a:t>Ростовского государственного экономического университета (РИНХ), </a:t>
            </a:r>
          </a:p>
          <a:p>
            <a:pPr algn="ctr"/>
            <a:r>
              <a:rPr lang="ru-RU" sz="1200" dirty="0">
                <a:solidFill>
                  <a:schemeClr val="bg2"/>
                </a:solidFill>
              </a:rPr>
              <a:t>заслуженный деятель науки РФ, </a:t>
            </a:r>
            <a:endParaRPr lang="ru-RU" sz="1200" dirty="0" smtClean="0">
              <a:solidFill>
                <a:schemeClr val="bg2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2"/>
                </a:solidFill>
              </a:rPr>
              <a:t>д.э.н</a:t>
            </a:r>
            <a:r>
              <a:rPr lang="ru-RU" sz="1200" dirty="0">
                <a:solidFill>
                  <a:schemeClr val="bg2"/>
                </a:solidFill>
              </a:rPr>
              <a:t>., профессор,</a:t>
            </a:r>
            <a:br>
              <a:rPr lang="ru-RU" sz="1200" dirty="0">
                <a:solidFill>
                  <a:schemeClr val="bg2"/>
                </a:solidFill>
              </a:rPr>
            </a:br>
            <a:r>
              <a:rPr lang="ru-RU" sz="1200" dirty="0">
                <a:solidFill>
                  <a:schemeClr val="bg2"/>
                </a:solidFill>
              </a:rPr>
              <a:t>член Правления РАС, </a:t>
            </a:r>
            <a:endParaRPr lang="ru-RU" sz="1200" dirty="0" smtClean="0">
              <a:solidFill>
                <a:schemeClr val="bg2"/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bg2"/>
                </a:solidFill>
              </a:rPr>
              <a:t>председатель </a:t>
            </a:r>
            <a:r>
              <a:rPr lang="ru-RU" sz="1200" i="1" dirty="0">
                <a:solidFill>
                  <a:schemeClr val="bg2"/>
                </a:solidFill>
              </a:rPr>
              <a:t>регионального оргкомитета</a:t>
            </a:r>
          </a:p>
          <a:p>
            <a:pPr algn="ctr"/>
            <a:r>
              <a:rPr lang="ru-RU" sz="1200" b="1" i="1" dirty="0" err="1">
                <a:solidFill>
                  <a:schemeClr val="bg2"/>
                </a:solidFill>
              </a:rPr>
              <a:t>Кракашова</a:t>
            </a:r>
            <a:r>
              <a:rPr lang="ru-RU" sz="1200" b="1" i="1" dirty="0">
                <a:solidFill>
                  <a:schemeClr val="bg2"/>
                </a:solidFill>
              </a:rPr>
              <a:t> Ольга Анатольевна </a:t>
            </a:r>
          </a:p>
          <a:p>
            <a:pPr algn="ctr"/>
            <a:r>
              <a:rPr lang="ru-RU" sz="1200" dirty="0">
                <a:solidFill>
                  <a:schemeClr val="bg2"/>
                </a:solidFill>
              </a:rPr>
              <a:t>доцент кафедры </a:t>
            </a:r>
            <a:endParaRPr lang="ru-RU" sz="1200" dirty="0" smtClean="0">
              <a:solidFill>
                <a:schemeClr val="bg2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2"/>
                </a:solidFill>
              </a:rPr>
              <a:t>Статистики</a:t>
            </a:r>
            <a:r>
              <a:rPr lang="ru-RU" sz="1200" dirty="0">
                <a:solidFill>
                  <a:schemeClr val="bg2"/>
                </a:solidFill>
              </a:rPr>
              <a:t>, эконометрики и оценки рисков </a:t>
            </a:r>
            <a:br>
              <a:rPr lang="ru-RU" sz="1200" dirty="0">
                <a:solidFill>
                  <a:schemeClr val="bg2"/>
                </a:solidFill>
              </a:rPr>
            </a:br>
            <a:r>
              <a:rPr lang="ru-RU" sz="1200" dirty="0">
                <a:solidFill>
                  <a:schemeClr val="bg2"/>
                </a:solidFill>
              </a:rPr>
              <a:t>Ростовского государственного экономического университета (РИНХ), к.э.н.</a:t>
            </a:r>
          </a:p>
          <a:p>
            <a:pPr algn="ctr"/>
            <a:r>
              <a:rPr lang="ru-RU" sz="1200" b="1" i="1" dirty="0">
                <a:solidFill>
                  <a:schemeClr val="bg2"/>
                </a:solidFill>
              </a:rPr>
              <a:t>Пастухова Виктория </a:t>
            </a:r>
            <a:r>
              <a:rPr lang="ru-RU" sz="1200" b="1" i="1" dirty="0" smtClean="0">
                <a:solidFill>
                  <a:schemeClr val="bg2"/>
                </a:solidFill>
              </a:rPr>
              <a:t>Раисовна</a:t>
            </a:r>
            <a:endParaRPr lang="ru-RU" sz="1200" dirty="0" smtClean="0">
              <a:solidFill>
                <a:schemeClr val="bg2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2"/>
                </a:solidFill>
              </a:rPr>
              <a:t>начальник </a:t>
            </a:r>
            <a:r>
              <a:rPr lang="ru-RU" sz="1200" dirty="0">
                <a:solidFill>
                  <a:schemeClr val="bg2"/>
                </a:solidFill>
              </a:rPr>
              <a:t>отдела </a:t>
            </a:r>
            <a:endParaRPr lang="ru-RU" sz="1200" dirty="0" smtClean="0">
              <a:solidFill>
                <a:schemeClr val="bg2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2"/>
                </a:solidFill>
              </a:rPr>
              <a:t>сводных </a:t>
            </a:r>
            <a:r>
              <a:rPr lang="ru-RU" sz="1200" dirty="0">
                <a:solidFill>
                  <a:schemeClr val="bg2"/>
                </a:solidFill>
              </a:rPr>
              <a:t>статистических работ </a:t>
            </a:r>
            <a:endParaRPr lang="ru-RU" sz="1200" dirty="0" smtClean="0">
              <a:solidFill>
                <a:schemeClr val="bg2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2"/>
                </a:solidFill>
              </a:rPr>
              <a:t>и </a:t>
            </a:r>
            <a:r>
              <a:rPr lang="ru-RU" sz="1200" dirty="0">
                <a:solidFill>
                  <a:schemeClr val="bg2"/>
                </a:solidFill>
              </a:rPr>
              <a:t>общественных связей </a:t>
            </a:r>
            <a:endParaRPr lang="ru-RU" sz="1200" dirty="0" smtClean="0">
              <a:solidFill>
                <a:schemeClr val="bg2"/>
              </a:solidFill>
            </a:endParaRPr>
          </a:p>
          <a:p>
            <a:pPr algn="ctr"/>
            <a:r>
              <a:rPr lang="ru-RU" sz="1200" dirty="0" err="1" smtClean="0">
                <a:solidFill>
                  <a:schemeClr val="bg2"/>
                </a:solidFill>
              </a:rPr>
              <a:t>Ростовстата</a:t>
            </a:r>
            <a:endParaRPr lang="ru-RU" sz="1200" dirty="0">
              <a:solidFill>
                <a:schemeClr val="bg2"/>
              </a:solidFill>
            </a:endParaRPr>
          </a:p>
          <a:p>
            <a:endParaRPr lang="ru-RU" sz="1200" dirty="0">
              <a:solidFill>
                <a:schemeClr val="bg2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1960" y="5949280"/>
            <a:ext cx="756034" cy="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47964" y="2312876"/>
            <a:ext cx="684076" cy="684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5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Theme - 213">
      <a:dk1>
        <a:srgbClr val="4A5765"/>
      </a:dk1>
      <a:lt1>
        <a:srgbClr val="F7FAFF"/>
      </a:lt1>
      <a:dk2>
        <a:srgbClr val="4A5765"/>
      </a:dk2>
      <a:lt2>
        <a:srgbClr val="F7FAFF"/>
      </a:lt2>
      <a:accent1>
        <a:srgbClr val="4CC777"/>
      </a:accent1>
      <a:accent2>
        <a:srgbClr val="3FB782"/>
      </a:accent2>
      <a:accent3>
        <a:srgbClr val="379A86"/>
      </a:accent3>
      <a:accent4>
        <a:srgbClr val="308878"/>
      </a:accent4>
      <a:accent5>
        <a:srgbClr val="327780"/>
      </a:accent5>
      <a:accent6>
        <a:srgbClr val="3FB782"/>
      </a:accent6>
      <a:hlink>
        <a:srgbClr val="3FB782"/>
      </a:hlink>
      <a:folHlink>
        <a:srgbClr val="379A8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166</Words>
  <Application>Microsoft Office PowerPoint</Application>
  <PresentationFormat>Экран (4:3)</PresentationFormat>
  <Paragraphs>61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Ильина Оксана Сергеевна</dc:creator>
  <cp:lastModifiedBy>Ильина Оксана Сергеевна</cp:lastModifiedBy>
  <cp:revision>22</cp:revision>
  <dcterms:created xsi:type="dcterms:W3CDTF">2021-07-28T12:58:09Z</dcterms:created>
  <dcterms:modified xsi:type="dcterms:W3CDTF">2021-08-26T12:22:17Z</dcterms:modified>
</cp:coreProperties>
</file>