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18485300</c:v>
                </c:pt>
                <c:pt idx="1">
                  <c:v>18579700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17227482</c:v>
                </c:pt>
                <c:pt idx="1">
                  <c:v>17189764.370000001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83840"/>
        <c:axId val="5285376"/>
      </c:barChart>
      <c:catAx>
        <c:axId val="5283840"/>
        <c:scaling>
          <c:orientation val="minMax"/>
        </c:scaling>
        <c:delete val="0"/>
        <c:axPos val="b"/>
        <c:majorTickMark val="out"/>
        <c:minorTickMark val="none"/>
        <c:tickLblPos val="nextTo"/>
        <c:crossAx val="5285376"/>
        <c:crosses val="autoZero"/>
        <c:auto val="1"/>
        <c:lblAlgn val="ctr"/>
        <c:lblOffset val="100"/>
        <c:noMultiLvlLbl val="0"/>
      </c:catAx>
      <c:valAx>
        <c:axId val="5285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83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2015 год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4873629</c:v>
                </c:pt>
                <c:pt idx="1">
                  <c:v>12353852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01.01.2015</c:v>
                </c:pt>
                <c:pt idx="1">
                  <c:v>31.12.2015 всего составили 2473484.48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2473484.48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01.01.2015</c:v>
                </c:pt>
                <c:pt idx="1">
                  <c:v>31.12.2015 всего составили 2473484.48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893420.7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ln w="25400">
              <a:noFill/>
            </a:ln>
          </c:spPr>
          <c:cat>
            <c:strRef>
              <c:f>Лист1!$A$2:$A$3</c:f>
              <c:strCache>
                <c:ptCount val="2"/>
                <c:pt idx="0">
                  <c:v>01.01.2015</c:v>
                </c:pt>
                <c:pt idx="1">
                  <c:v>31.12.2015 всего составили 2473484.48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</c:v>
                </c:pt>
                <c:pt idx="1">
                  <c:v>127359.82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ln w="25400">
              <a:noFill/>
            </a:ln>
          </c:spPr>
          <c:cat>
            <c:strRef>
              <c:f>Лист1!$A$2:$A$3</c:f>
              <c:strCache>
                <c:ptCount val="2"/>
                <c:pt idx="0">
                  <c:v>01.01.2015</c:v>
                </c:pt>
                <c:pt idx="1">
                  <c:v>31.12.2015 всего составили 2473484.48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1034388.75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от использование имущества</c:v>
                </c:pt>
              </c:strCache>
            </c:strRef>
          </c:tx>
          <c:spPr>
            <a:ln w="25400">
              <a:noFill/>
            </a:ln>
          </c:spPr>
          <c:cat>
            <c:strRef>
              <c:f>Лист1!$A$2:$A$3</c:f>
              <c:strCache>
                <c:ptCount val="2"/>
                <c:pt idx="0">
                  <c:v>01.01.2015</c:v>
                </c:pt>
                <c:pt idx="1">
                  <c:v>31.12.2015 всего составили 2473484.48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171516.7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государственная  пошлина</c:v>
                </c:pt>
              </c:strCache>
            </c:strRef>
          </c:tx>
          <c:spPr>
            <a:ln w="25400">
              <a:noFill/>
            </a:ln>
          </c:spPr>
          <c:cat>
            <c:strRef>
              <c:f>Лист1!$A$2:$A$3</c:f>
              <c:strCache>
                <c:ptCount val="2"/>
                <c:pt idx="0">
                  <c:v>01.01.2015</c:v>
                </c:pt>
                <c:pt idx="1">
                  <c:v>31.12.2015 всего составили 2473484.48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0</c:v>
                </c:pt>
                <c:pt idx="1">
                  <c:v>19976.13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штрафы</c:v>
                </c:pt>
              </c:strCache>
            </c:strRef>
          </c:tx>
          <c:spPr>
            <a:ln w="25400">
              <a:noFill/>
            </a:ln>
          </c:spPr>
          <c:cat>
            <c:strRef>
              <c:f>Лист1!$A$2:$A$3</c:f>
              <c:strCache>
                <c:ptCount val="2"/>
                <c:pt idx="0">
                  <c:v>01.01.2015</c:v>
                </c:pt>
                <c:pt idx="1">
                  <c:v>31.12.2015 всего составили 2473484.48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0</c:v>
                </c:pt>
                <c:pt idx="1">
                  <c:v>45000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488128"/>
        <c:axId val="35489664"/>
        <c:axId val="0"/>
      </c:area3DChart>
      <c:catAx>
        <c:axId val="3548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Lucida Console" pitchFamily="49" charset="0"/>
              </a:defRPr>
            </a:pPr>
            <a:endParaRPr lang="ru-RU"/>
          </a:p>
        </c:txPr>
        <c:crossAx val="35489664"/>
        <c:crosses val="autoZero"/>
        <c:auto val="1"/>
        <c:lblAlgn val="ctr"/>
        <c:lblOffset val="100"/>
        <c:noMultiLvlLbl val="0"/>
      </c:catAx>
      <c:valAx>
        <c:axId val="35489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4881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5458817647794021"/>
          <c:y val="0.26632086614173228"/>
          <c:w val="0.33350706161729782"/>
          <c:h val="0.62569127296587923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дотация 10622800 рублей</c:v>
                </c:pt>
                <c:pt idx="1">
                  <c:v>субвенция 164900 рублей</c:v>
                </c:pt>
                <c:pt idx="2">
                  <c:v>межбюджетные трансферты 1566152.60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10622800</c:v>
                </c:pt>
                <c:pt idx="1">
                  <c:v>164900</c:v>
                </c:pt>
                <c:pt idx="2">
                  <c:v>1566152.6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974912"/>
        <c:axId val="33976704"/>
        <c:axId val="34523776"/>
      </c:bar3DChart>
      <c:catAx>
        <c:axId val="33974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3976704"/>
        <c:crosses val="autoZero"/>
        <c:auto val="1"/>
        <c:lblAlgn val="ctr"/>
        <c:lblOffset val="100"/>
        <c:noMultiLvlLbl val="0"/>
      </c:catAx>
      <c:valAx>
        <c:axId val="33976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974912"/>
        <c:crosses val="autoZero"/>
        <c:crossBetween val="between"/>
      </c:valAx>
      <c:serAx>
        <c:axId val="34523776"/>
        <c:scaling>
          <c:orientation val="minMax"/>
        </c:scaling>
        <c:delete val="1"/>
        <c:axPos val="b"/>
        <c:majorTickMark val="out"/>
        <c:minorTickMark val="none"/>
        <c:tickLblPos val="none"/>
        <c:crossAx val="3397670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0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по муниципальным программам и непрограммные  составляют 17189764.37 рублей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Управление муниципальными финансами</c:v>
                </c:pt>
                <c:pt idx="1">
                  <c:v>Защита населения и территории от чрезвычайных ситуаций, обеспечение пожарной безопасности людей на воде</c:v>
                </c:pt>
                <c:pt idx="2">
                  <c:v>Развитие транспортной системы</c:v>
                </c:pt>
                <c:pt idx="3">
                  <c:v>Благоустройство территории и жилищно-коммунальное хозяйство</c:v>
                </c:pt>
                <c:pt idx="4">
                  <c:v>Развитие культуры,физической культуры и спорта</c:v>
                </c:pt>
                <c:pt idx="5">
                  <c:v>Муниципальная политика</c:v>
                </c:pt>
                <c:pt idx="6">
                  <c:v>Непрограммные расходы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3298966.32</c:v>
                </c:pt>
                <c:pt idx="1">
                  <c:v>282286.74</c:v>
                </c:pt>
                <c:pt idx="2">
                  <c:v>3239755.86</c:v>
                </c:pt>
                <c:pt idx="3">
                  <c:v>4049457.7</c:v>
                </c:pt>
                <c:pt idx="4">
                  <c:v>4116532.04</c:v>
                </c:pt>
                <c:pt idx="5">
                  <c:v>95770.4</c:v>
                </c:pt>
                <c:pt idx="6">
                  <c:v>1329016.76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719253843269587"/>
          <c:y val="0.11341994750656167"/>
          <c:w val="0.33090269966254215"/>
          <c:h val="0.87999343832020993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МБУК "Комиссаровский СДК"</c:v>
                </c:pt>
                <c:pt idx="1">
                  <c:v>МБУК ЦБКсп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3667100</c:v>
                </c:pt>
                <c:pt idx="1">
                  <c:v>1151600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МБУК "Комиссаровский СДК"</c:v>
                </c:pt>
                <c:pt idx="1">
                  <c:v>МБУК ЦБКсп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2993913.6</c:v>
                </c:pt>
                <c:pt idx="1">
                  <c:v>1079345.8500000001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574720"/>
        <c:axId val="36576256"/>
        <c:axId val="0"/>
      </c:bar3DChart>
      <c:catAx>
        <c:axId val="36574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6576256"/>
        <c:crosses val="autoZero"/>
        <c:auto val="1"/>
        <c:lblAlgn val="ctr"/>
        <c:lblOffset val="100"/>
        <c:noMultiLvlLbl val="0"/>
      </c:catAx>
      <c:valAx>
        <c:axId val="36576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574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15132699.58</c:v>
                </c:pt>
                <c:pt idx="1">
                  <c:v>17227427.850000001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15260665.109999999</c:v>
                </c:pt>
                <c:pt idx="1">
                  <c:v>17189764.370000001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167488"/>
        <c:axId val="39169024"/>
        <c:axId val="0"/>
      </c:bar3DChart>
      <c:catAx>
        <c:axId val="39167488"/>
        <c:scaling>
          <c:orientation val="minMax"/>
        </c:scaling>
        <c:delete val="0"/>
        <c:axPos val="l"/>
        <c:majorTickMark val="out"/>
        <c:minorTickMark val="none"/>
        <c:tickLblPos val="nextTo"/>
        <c:crossAx val="39169024"/>
        <c:crosses val="autoZero"/>
        <c:auto val="1"/>
        <c:lblAlgn val="ctr"/>
        <c:lblOffset val="100"/>
        <c:noMultiLvlLbl val="0"/>
      </c:catAx>
      <c:valAx>
        <c:axId val="391690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9167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5A12B-81D0-43D4-8CDD-92FE0C84ABA2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EA950-8574-40F2-A238-8074B394BB07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FFC000"/>
              </a:solidFill>
            </a:rPr>
            <a:t>Налоговые доходы</a:t>
          </a:r>
          <a:endParaRPr lang="ru-RU" sz="1200" dirty="0">
            <a:solidFill>
              <a:srgbClr val="FFC000"/>
            </a:solidFill>
          </a:endParaRPr>
        </a:p>
      </dgm:t>
    </dgm:pt>
    <dgm:pt modelId="{40655C50-8437-4133-97AD-F6972C9EE85C}" type="parTrans" cxnId="{EEB255C3-6363-43B3-A161-0E429CF9C361}">
      <dgm:prSet/>
      <dgm:spPr/>
      <dgm:t>
        <a:bodyPr/>
        <a:lstStyle/>
        <a:p>
          <a:endParaRPr lang="ru-RU"/>
        </a:p>
      </dgm:t>
    </dgm:pt>
    <dgm:pt modelId="{AB37B97F-92FE-455E-A96C-3713E1B64149}" type="sibTrans" cxnId="{EEB255C3-6363-43B3-A161-0E429CF9C361}">
      <dgm:prSet/>
      <dgm:spPr/>
      <dgm:t>
        <a:bodyPr/>
        <a:lstStyle/>
        <a:p>
          <a:endParaRPr lang="ru-RU"/>
        </a:p>
      </dgm:t>
    </dgm:pt>
    <dgm:pt modelId="{98D96856-00D2-4A23-B95C-4BAA94B5C2D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200" dirty="0" smtClean="0">
              <a:solidFill>
                <a:srgbClr val="FFC000"/>
              </a:solidFill>
            </a:rPr>
            <a:t>Неналоговые доходы</a:t>
          </a:r>
          <a:endParaRPr lang="ru-RU" sz="1200" dirty="0">
            <a:solidFill>
              <a:srgbClr val="FFC000"/>
            </a:solidFill>
          </a:endParaRPr>
        </a:p>
      </dgm:t>
    </dgm:pt>
    <dgm:pt modelId="{E181A5D5-BE8B-4248-8258-AC225F8C77E6}" type="parTrans" cxnId="{9EF0AE16-F64A-4AA1-AFDF-53F9233CA388}">
      <dgm:prSet/>
      <dgm:spPr/>
      <dgm:t>
        <a:bodyPr/>
        <a:lstStyle/>
        <a:p>
          <a:endParaRPr lang="ru-RU"/>
        </a:p>
      </dgm:t>
    </dgm:pt>
    <dgm:pt modelId="{598AD26D-ED33-4D54-9352-C43808FFC526}" type="sibTrans" cxnId="{9EF0AE16-F64A-4AA1-AFDF-53F9233CA388}">
      <dgm:prSet/>
      <dgm:spPr/>
      <dgm:t>
        <a:bodyPr/>
        <a:lstStyle/>
        <a:p>
          <a:endParaRPr lang="ru-RU"/>
        </a:p>
      </dgm:t>
    </dgm:pt>
    <dgm:pt modelId="{A0F91F5F-0096-4589-98DC-F0EAB462E88B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FFC000"/>
              </a:solidFill>
            </a:rPr>
            <a:t>Безвозмездные поступления</a:t>
          </a:r>
          <a:endParaRPr lang="ru-RU" sz="1200" dirty="0">
            <a:solidFill>
              <a:srgbClr val="FFC000"/>
            </a:solidFill>
          </a:endParaRPr>
        </a:p>
      </dgm:t>
    </dgm:pt>
    <dgm:pt modelId="{5805A0A0-9A29-49C3-B42C-0EE1554CDC8C}" type="parTrans" cxnId="{A785819A-7779-4F0C-8C4E-BB27A17C4326}">
      <dgm:prSet/>
      <dgm:spPr/>
      <dgm:t>
        <a:bodyPr/>
        <a:lstStyle/>
        <a:p>
          <a:endParaRPr lang="ru-RU"/>
        </a:p>
      </dgm:t>
    </dgm:pt>
    <dgm:pt modelId="{6ADF9594-35BD-4F41-BE55-0503204EF997}" type="sibTrans" cxnId="{A785819A-7779-4F0C-8C4E-BB27A17C4326}">
      <dgm:prSet/>
      <dgm:spPr/>
      <dgm:t>
        <a:bodyPr/>
        <a:lstStyle/>
        <a:p>
          <a:endParaRPr lang="ru-RU"/>
        </a:p>
      </dgm:t>
    </dgm:pt>
    <dgm:pt modelId="{C2409D46-C119-4155-8BD7-4F40B7AB65CB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C00000"/>
              </a:solidFill>
            </a:rPr>
            <a:t>Поступившие в бюджет</a:t>
          </a:r>
          <a:endParaRPr lang="ru-RU" sz="1600" dirty="0">
            <a:solidFill>
              <a:srgbClr val="C00000"/>
            </a:solidFill>
          </a:endParaRPr>
        </a:p>
      </dgm:t>
    </dgm:pt>
    <dgm:pt modelId="{1CC8761D-D888-4ED3-98FF-667E4CAAC6C0}" type="parTrans" cxnId="{AB48F1A8-FAAE-4FAA-9790-D42C3A8A91B5}">
      <dgm:prSet/>
      <dgm:spPr/>
      <dgm:t>
        <a:bodyPr/>
        <a:lstStyle/>
        <a:p>
          <a:endParaRPr lang="ru-RU"/>
        </a:p>
      </dgm:t>
    </dgm:pt>
    <dgm:pt modelId="{80822C1A-88CA-404F-BF0C-90FCA768E556}" type="sibTrans" cxnId="{AB48F1A8-FAAE-4FAA-9790-D42C3A8A91B5}">
      <dgm:prSet/>
      <dgm:spPr/>
      <dgm:t>
        <a:bodyPr/>
        <a:lstStyle/>
        <a:p>
          <a:endParaRPr lang="ru-RU"/>
        </a:p>
      </dgm:t>
    </dgm:pt>
    <dgm:pt modelId="{D7B3DAF2-11EE-4EA7-9975-4CDE51A98151}" type="pres">
      <dgm:prSet presAssocID="{4EA5A12B-81D0-43D4-8CDD-92FE0C84ABA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99373B-3D0A-4D2A-9494-5FB6125D22D4}" type="pres">
      <dgm:prSet presAssocID="{4EA5A12B-81D0-43D4-8CDD-92FE0C84ABA2}" presName="ellipse" presStyleLbl="trBgShp" presStyleIdx="0" presStyleCnt="1"/>
      <dgm:spPr/>
    </dgm:pt>
    <dgm:pt modelId="{65FB0F79-F45B-426B-9695-8AAD1E5ADAE4}" type="pres">
      <dgm:prSet presAssocID="{4EA5A12B-81D0-43D4-8CDD-92FE0C84ABA2}" presName="arrow1" presStyleLbl="fgShp" presStyleIdx="0" presStyleCnt="1"/>
      <dgm:spPr/>
    </dgm:pt>
    <dgm:pt modelId="{BE7B1457-B865-4473-8CBB-91815293B624}" type="pres">
      <dgm:prSet presAssocID="{4EA5A12B-81D0-43D4-8CDD-92FE0C84ABA2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1EF03-42B5-4F0F-97F4-DC892CA04949}" type="pres">
      <dgm:prSet presAssocID="{98D96856-00D2-4A23-B95C-4BAA94B5C2D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5952E-871B-40F1-9943-D35F7953F212}" type="pres">
      <dgm:prSet presAssocID="{A0F91F5F-0096-4589-98DC-F0EAB462E88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AF3BA-68A6-4D41-8BAE-C64E134C4CA2}" type="pres">
      <dgm:prSet presAssocID="{C2409D46-C119-4155-8BD7-4F40B7AB65C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F507E-F82E-4E60-9938-08AE448457DA}" type="pres">
      <dgm:prSet presAssocID="{4EA5A12B-81D0-43D4-8CDD-92FE0C84ABA2}" presName="funnel" presStyleLbl="trAlignAcc1" presStyleIdx="0" presStyleCnt="1"/>
      <dgm:spPr/>
    </dgm:pt>
  </dgm:ptLst>
  <dgm:cxnLst>
    <dgm:cxn modelId="{72336AFC-09CE-4216-B861-EF0DF1497DC4}" type="presOf" srcId="{98D96856-00D2-4A23-B95C-4BAA94B5C2D8}" destId="{F2D5952E-871B-40F1-9943-D35F7953F212}" srcOrd="0" destOrd="0" presId="urn:microsoft.com/office/officeart/2005/8/layout/funnel1"/>
    <dgm:cxn modelId="{F21E8132-732D-40CF-950B-8771C0AB47CA}" type="presOf" srcId="{33FEA950-8574-40F2-A238-8074B394BB07}" destId="{F45AF3BA-68A6-4D41-8BAE-C64E134C4CA2}" srcOrd="0" destOrd="0" presId="urn:microsoft.com/office/officeart/2005/8/layout/funnel1"/>
    <dgm:cxn modelId="{AB48F1A8-FAAE-4FAA-9790-D42C3A8A91B5}" srcId="{4EA5A12B-81D0-43D4-8CDD-92FE0C84ABA2}" destId="{C2409D46-C119-4155-8BD7-4F40B7AB65CB}" srcOrd="3" destOrd="0" parTransId="{1CC8761D-D888-4ED3-98FF-667E4CAAC6C0}" sibTransId="{80822C1A-88CA-404F-BF0C-90FCA768E556}"/>
    <dgm:cxn modelId="{5DC86E19-04BD-4C07-A907-4A9E66A4569C}" type="presOf" srcId="{A0F91F5F-0096-4589-98DC-F0EAB462E88B}" destId="{25D1EF03-42B5-4F0F-97F4-DC892CA04949}" srcOrd="0" destOrd="0" presId="urn:microsoft.com/office/officeart/2005/8/layout/funnel1"/>
    <dgm:cxn modelId="{9EF0AE16-F64A-4AA1-AFDF-53F9233CA388}" srcId="{4EA5A12B-81D0-43D4-8CDD-92FE0C84ABA2}" destId="{98D96856-00D2-4A23-B95C-4BAA94B5C2D8}" srcOrd="1" destOrd="0" parTransId="{E181A5D5-BE8B-4248-8258-AC225F8C77E6}" sibTransId="{598AD26D-ED33-4D54-9352-C43808FFC526}"/>
    <dgm:cxn modelId="{EEB255C3-6363-43B3-A161-0E429CF9C361}" srcId="{4EA5A12B-81D0-43D4-8CDD-92FE0C84ABA2}" destId="{33FEA950-8574-40F2-A238-8074B394BB07}" srcOrd="0" destOrd="0" parTransId="{40655C50-8437-4133-97AD-F6972C9EE85C}" sibTransId="{AB37B97F-92FE-455E-A96C-3713E1B64149}"/>
    <dgm:cxn modelId="{ED68758B-2209-46F2-975F-A62DB4AF1D1E}" type="presOf" srcId="{4EA5A12B-81D0-43D4-8CDD-92FE0C84ABA2}" destId="{D7B3DAF2-11EE-4EA7-9975-4CDE51A98151}" srcOrd="0" destOrd="0" presId="urn:microsoft.com/office/officeart/2005/8/layout/funnel1"/>
    <dgm:cxn modelId="{A785819A-7779-4F0C-8C4E-BB27A17C4326}" srcId="{4EA5A12B-81D0-43D4-8CDD-92FE0C84ABA2}" destId="{A0F91F5F-0096-4589-98DC-F0EAB462E88B}" srcOrd="2" destOrd="0" parTransId="{5805A0A0-9A29-49C3-B42C-0EE1554CDC8C}" sibTransId="{6ADF9594-35BD-4F41-BE55-0503204EF997}"/>
    <dgm:cxn modelId="{13951003-2241-4890-AF80-D15DF7FC55F8}" type="presOf" srcId="{C2409D46-C119-4155-8BD7-4F40B7AB65CB}" destId="{BE7B1457-B865-4473-8CBB-91815293B624}" srcOrd="0" destOrd="0" presId="urn:microsoft.com/office/officeart/2005/8/layout/funnel1"/>
    <dgm:cxn modelId="{873A7895-2BC9-4A52-8A7F-32FC5B6FF8EF}" type="presParOf" srcId="{D7B3DAF2-11EE-4EA7-9975-4CDE51A98151}" destId="{FD99373B-3D0A-4D2A-9494-5FB6125D22D4}" srcOrd="0" destOrd="0" presId="urn:microsoft.com/office/officeart/2005/8/layout/funnel1"/>
    <dgm:cxn modelId="{E0692379-29A4-47AC-82F3-FDDF1297BF14}" type="presParOf" srcId="{D7B3DAF2-11EE-4EA7-9975-4CDE51A98151}" destId="{65FB0F79-F45B-426B-9695-8AAD1E5ADAE4}" srcOrd="1" destOrd="0" presId="urn:microsoft.com/office/officeart/2005/8/layout/funnel1"/>
    <dgm:cxn modelId="{C3515B9D-CB11-4927-98B7-ACFE819D0717}" type="presParOf" srcId="{D7B3DAF2-11EE-4EA7-9975-4CDE51A98151}" destId="{BE7B1457-B865-4473-8CBB-91815293B624}" srcOrd="2" destOrd="0" presId="urn:microsoft.com/office/officeart/2005/8/layout/funnel1"/>
    <dgm:cxn modelId="{0FACEC01-4384-4D11-BD52-B263A5FE51C7}" type="presParOf" srcId="{D7B3DAF2-11EE-4EA7-9975-4CDE51A98151}" destId="{25D1EF03-42B5-4F0F-97F4-DC892CA04949}" srcOrd="3" destOrd="0" presId="urn:microsoft.com/office/officeart/2005/8/layout/funnel1"/>
    <dgm:cxn modelId="{6D125FD4-D1B3-42BC-882E-694738AEAA3F}" type="presParOf" srcId="{D7B3DAF2-11EE-4EA7-9975-4CDE51A98151}" destId="{F2D5952E-871B-40F1-9943-D35F7953F212}" srcOrd="4" destOrd="0" presId="urn:microsoft.com/office/officeart/2005/8/layout/funnel1"/>
    <dgm:cxn modelId="{1A3B51B6-F23B-4AAD-8DA9-565FAC996837}" type="presParOf" srcId="{D7B3DAF2-11EE-4EA7-9975-4CDE51A98151}" destId="{F45AF3BA-68A6-4D41-8BAE-C64E134C4CA2}" srcOrd="5" destOrd="0" presId="urn:microsoft.com/office/officeart/2005/8/layout/funnel1"/>
    <dgm:cxn modelId="{3868D368-30FF-4CE1-90BB-9825CE5525DF}" type="presParOf" srcId="{D7B3DAF2-11EE-4EA7-9975-4CDE51A98151}" destId="{124F507E-F82E-4E60-9938-08AE448457D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9373B-3D0A-4D2A-9494-5FB6125D22D4}">
      <dsp:nvSpPr>
        <dsp:cNvPr id="0" name=""/>
        <dsp:cNvSpPr/>
      </dsp:nvSpPr>
      <dsp:spPr>
        <a:xfrm>
          <a:off x="1967865" y="123825"/>
          <a:ext cx="2457450" cy="85344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B0F79-F45B-426B-9695-8AAD1E5ADAE4}">
      <dsp:nvSpPr>
        <dsp:cNvPr id="0" name=""/>
        <dsp:cNvSpPr/>
      </dsp:nvSpPr>
      <dsp:spPr>
        <a:xfrm>
          <a:off x="2962275" y="2213610"/>
          <a:ext cx="476250" cy="3048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B1457-B865-4473-8CBB-91815293B624}">
      <dsp:nvSpPr>
        <dsp:cNvPr id="0" name=""/>
        <dsp:cNvSpPr/>
      </dsp:nvSpPr>
      <dsp:spPr>
        <a:xfrm>
          <a:off x="2057400" y="2457450"/>
          <a:ext cx="228600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Поступившие в бюджет</a:t>
          </a:r>
          <a:endParaRPr lang="ru-RU" sz="1600" kern="1200" dirty="0">
            <a:solidFill>
              <a:srgbClr val="C00000"/>
            </a:solidFill>
          </a:endParaRPr>
        </a:p>
      </dsp:txBody>
      <dsp:txXfrm>
        <a:off x="2057400" y="2457450"/>
        <a:ext cx="2286000" cy="571500"/>
      </dsp:txXfrm>
    </dsp:sp>
    <dsp:sp modelId="{25D1EF03-42B5-4F0F-97F4-DC892CA04949}">
      <dsp:nvSpPr>
        <dsp:cNvPr id="0" name=""/>
        <dsp:cNvSpPr/>
      </dsp:nvSpPr>
      <dsp:spPr>
        <a:xfrm>
          <a:off x="2861310" y="1043178"/>
          <a:ext cx="857250" cy="8572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C000"/>
              </a:solidFill>
            </a:rPr>
            <a:t>Безвозмездные поступления</a:t>
          </a:r>
          <a:endParaRPr lang="ru-RU" sz="1200" kern="1200" dirty="0">
            <a:solidFill>
              <a:srgbClr val="FFC000"/>
            </a:solidFill>
          </a:endParaRPr>
        </a:p>
      </dsp:txBody>
      <dsp:txXfrm>
        <a:off x="2986851" y="1168719"/>
        <a:ext cx="606168" cy="606168"/>
      </dsp:txXfrm>
    </dsp:sp>
    <dsp:sp modelId="{F2D5952E-871B-40F1-9943-D35F7953F212}">
      <dsp:nvSpPr>
        <dsp:cNvPr id="0" name=""/>
        <dsp:cNvSpPr/>
      </dsp:nvSpPr>
      <dsp:spPr>
        <a:xfrm>
          <a:off x="2247900" y="400050"/>
          <a:ext cx="857250" cy="857250"/>
        </a:xfrm>
        <a:prstGeom prst="ellipse">
          <a:avLst/>
        </a:prstGeom>
        <a:solidFill>
          <a:srgbClr val="00B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C000"/>
              </a:solidFill>
            </a:rPr>
            <a:t>Неналоговые доходы</a:t>
          </a:r>
          <a:endParaRPr lang="ru-RU" sz="1200" kern="1200" dirty="0">
            <a:solidFill>
              <a:srgbClr val="FFC000"/>
            </a:solidFill>
          </a:endParaRPr>
        </a:p>
      </dsp:txBody>
      <dsp:txXfrm>
        <a:off x="2373441" y="525591"/>
        <a:ext cx="606168" cy="606168"/>
      </dsp:txXfrm>
    </dsp:sp>
    <dsp:sp modelId="{F45AF3BA-68A6-4D41-8BAE-C64E134C4CA2}">
      <dsp:nvSpPr>
        <dsp:cNvPr id="0" name=""/>
        <dsp:cNvSpPr/>
      </dsp:nvSpPr>
      <dsp:spPr>
        <a:xfrm>
          <a:off x="3124200" y="192786"/>
          <a:ext cx="857250" cy="85725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C000"/>
              </a:solidFill>
            </a:rPr>
            <a:t>Налоговые доходы</a:t>
          </a:r>
          <a:endParaRPr lang="ru-RU" sz="1200" kern="1200" dirty="0">
            <a:solidFill>
              <a:srgbClr val="FFC000"/>
            </a:solidFill>
          </a:endParaRPr>
        </a:p>
      </dsp:txBody>
      <dsp:txXfrm>
        <a:off x="3249741" y="318327"/>
        <a:ext cx="606168" cy="606168"/>
      </dsp:txXfrm>
    </dsp:sp>
    <dsp:sp modelId="{124F507E-F82E-4E60-9938-08AE448457DA}">
      <dsp:nvSpPr>
        <dsp:cNvPr id="0" name=""/>
        <dsp:cNvSpPr/>
      </dsp:nvSpPr>
      <dsp:spPr>
        <a:xfrm>
          <a:off x="1866900" y="19050"/>
          <a:ext cx="2667000" cy="21336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804B9-0873-402C-A691-C0AC5EE3DCDE}" type="datetimeFigureOut">
              <a:rPr lang="ru-RU" smtClean="0"/>
              <a:t>06.05.2016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E4374-DBF0-4773-A454-5F20587B1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87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4374-DBF0-4773-A454-5F20587B191F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2133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Комиссаровского сельского поселение за 2015 год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56992"/>
            <a:ext cx="2987980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Наталья\Desktop\ддддд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571" y="3140968"/>
            <a:ext cx="3243604" cy="2160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2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Расходы поселения на культуру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Динамика поступления дохода и расхода бюджета поселения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205305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82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371600" y="1196752"/>
            <a:ext cx="6400800" cy="98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0524"/>
            <a:ext cx="4824535" cy="26114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Наталья\Desktop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82750"/>
            <a:ext cx="2129986" cy="17035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Наталья\Desktop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1" y="3717032"/>
            <a:ext cx="4173017" cy="27820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Наталья\Desktop\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04864"/>
            <a:ext cx="3528392" cy="27363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Наталья\Desktop\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6565"/>
            <a:ext cx="4576639" cy="25202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Наталья\Desktop\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48398"/>
            <a:ext cx="2000287" cy="15379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Наталья\Desktop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820680" cy="24939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Доходы бюджета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818500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25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Расходы бюджета выплачиваемые из бюджета денежные средства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b="1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Исполнение бюджета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Комиссаровского сельского поселения </a:t>
            </a:r>
            <a:r>
              <a:rPr lang="ru-RU" b="1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за 2015 год обеспечено по предусмотренным </a:t>
            </a:r>
            <a:r>
              <a:rPr lang="ru-RU" b="1" dirty="0">
                <a:solidFill>
                  <a:srgbClr val="0070C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Бюджетным кодексом Российской Федерации единым правилам организации бюджетного процесса с </a:t>
            </a:r>
            <a:r>
              <a:rPr lang="ru-RU" b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соблюдением установленных им процедур и ограничений, в том числе по объему дефицита бюджета.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9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Итоги исполнения бюджета за 2015 год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Динамика поступления доходов в бюджет поселения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Собственные доходы поселения 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Безвозмездные поступления поселения за </a:t>
            </a:r>
            <a:r>
              <a:rPr lang="ru-RU" sz="2000" dirty="0" smtClean="0">
                <a:latin typeface="Lucida Console" pitchFamily="49" charset="0"/>
              </a:rPr>
              <a:t>2015</a:t>
            </a:r>
            <a:r>
              <a:rPr lang="ru-RU" sz="2000" dirty="0" smtClean="0"/>
              <a:t> год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Исполнения бюджета поселения по расходам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300</TotalTime>
  <Words>113</Words>
  <Application>Microsoft Office PowerPoint</Application>
  <PresentationFormat>Экран (4:3)</PresentationFormat>
  <Paragraphs>21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Исполнение бюджета Комиссаровского сельского поселение за 2015 год</vt:lpstr>
      <vt:lpstr>Презентация PowerPoint</vt:lpstr>
      <vt:lpstr>Доходы бюджета</vt:lpstr>
      <vt:lpstr>Расходы бюджета выплачиваемые из бюджета денежные средства</vt:lpstr>
      <vt:lpstr>Итоги исполнения бюджета за 2015 год</vt:lpstr>
      <vt:lpstr>Динамика поступления доходов в бюджет поселения</vt:lpstr>
      <vt:lpstr>Собственные доходы поселения </vt:lpstr>
      <vt:lpstr>Безвозмездные поступления поселения за 2015 год</vt:lpstr>
      <vt:lpstr>Исполнения бюджета поселения по расходам</vt:lpstr>
      <vt:lpstr>Расходы поселения на культуру</vt:lpstr>
      <vt:lpstr>Динамика поступления дохода и расхода бюджета поселения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Комиссаровского сельского поселение за 2015 год</dc:title>
  <dc:creator>Наталья</dc:creator>
  <cp:lastModifiedBy>Наталья</cp:lastModifiedBy>
  <cp:revision>28</cp:revision>
  <dcterms:created xsi:type="dcterms:W3CDTF">2016-05-05T12:25:40Z</dcterms:created>
  <dcterms:modified xsi:type="dcterms:W3CDTF">2016-05-06T06:54:28Z</dcterms:modified>
</cp:coreProperties>
</file>